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notesMasterIdLst>
    <p:notesMasterId r:id="rId11"/>
  </p:notesMasterIdLst>
  <p:sldIdLst>
    <p:sldId id="256" r:id="rId2"/>
    <p:sldId id="259" r:id="rId3"/>
    <p:sldId id="257" r:id="rId4"/>
    <p:sldId id="258" r:id="rId5"/>
    <p:sldId id="266" r:id="rId6"/>
    <p:sldId id="261" r:id="rId7"/>
    <p:sldId id="262" r:id="rId8"/>
    <p:sldId id="264" r:id="rId9"/>
    <p:sldId id="26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A18DDF-F5EE-44EE-0681-B8F636944065}" v="7" dt="2020-11-02T01:32:18.937"/>
    <p1510:client id="{1804C5F1-AA31-4718-C596-9EA946560916}" v="978" dt="2020-10-31T20:14:13.064"/>
    <p1510:client id="{1CC68D3E-EC4F-E633-31CF-B3601FE3A2D3}" v="2049" dt="2020-10-31T19:56:37.127"/>
    <p1510:client id="{226209BF-D0CA-4D27-8AE8-30FCBC20DEDC}" v="2" dt="2020-10-03T21:09:31.051"/>
    <p1510:client id="{36AE73EB-B852-C110-3287-1928939B449F}" v="2133" dt="2020-10-31T19:55:42.287"/>
    <p1510:client id="{4FD44279-59CD-4A7C-6EFB-274848EC05FF}" v="2566" dt="2020-10-31T19:59:29.523"/>
    <p1510:client id="{59A39F8F-8C09-EF24-9A6E-CF732AB9B106}" v="399" dt="2020-10-29T18:39:01.869"/>
    <p1510:client id="{5E7C009A-82D4-43D0-A0A1-573F6F4750D3}" v="26" dt="2020-10-03T18:56:32.947"/>
    <p1510:client id="{A8133EE8-3906-F9CA-A49A-372F7D4E3E1D}" v="1" dt="2020-10-03T18:52:11.036"/>
    <p1510:client id="{D8040B3B-C87C-BC7C-B204-0BAA595BFE1B}" v="1464" dt="2020-10-31T19:07:47.663"/>
    <p1510:client id="{DE9E2CF1-0916-9597-8267-4FCDDBF510AB}" v="113" dt="2020-10-29T18:40:48.2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F05A06-399F-4523-B6FD-58F77E646C65}" type="datetimeFigureOut">
              <a:rPr lang="en-CA" smtClean="0"/>
              <a:t>2020-11-01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191038-CF54-4CAD-B6A6-90C5E22C782E}" type="slidenum">
              <a:rPr lang="en-CA" smtClean="0"/>
              <a:t>‹#›</a:t>
            </a:fld>
            <a:endParaRPr lang="en-CA"/>
          </a:p>
        </p:txBody>
      </p:sp>
    </p:spTree>
    <p:extLst>
      <p:ext uri="{BB962C8B-B14F-4D97-AF65-F5344CB8AC3E}">
        <p14:creationId xmlns:p14="http://schemas.microsoft.com/office/powerpoint/2010/main" val="3626590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3E191038-CF54-4CAD-B6A6-90C5E22C782E}" type="slidenum">
              <a:rPr lang="en-CA" smtClean="0"/>
              <a:t>1</a:t>
            </a:fld>
            <a:endParaRPr lang="en-CA"/>
          </a:p>
        </p:txBody>
      </p:sp>
    </p:spTree>
    <p:extLst>
      <p:ext uri="{BB962C8B-B14F-4D97-AF65-F5344CB8AC3E}">
        <p14:creationId xmlns:p14="http://schemas.microsoft.com/office/powerpoint/2010/main" val="2237197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11/1/2020</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6303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36026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11/1/2020</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799810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11/1/2020</a:t>
            </a:fld>
            <a:endParaRPr lang="en-US"/>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139710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11/1/2020</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18890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82029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11/1/2020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22988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11/1/2020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857956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5046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11/1/2020</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3923744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11/1/2020</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004082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11/1/2020</a:t>
            </a:fld>
            <a:endParaRPr lang="en-US"/>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9264077"/>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04" r:id="rId6"/>
    <p:sldLayoutId id="2147483700" r:id="rId7"/>
    <p:sldLayoutId id="2147483701" r:id="rId8"/>
    <p:sldLayoutId id="2147483702" r:id="rId9"/>
    <p:sldLayoutId id="2147483703" r:id="rId10"/>
    <p:sldLayoutId id="2147483705" r:id="rId11"/>
  </p:sldLayoutIdLst>
  <p:hf sldNum="0" hdr="0" ftr="0" dt="0"/>
  <p:txStyles>
    <p:titleStyle>
      <a:lvl1pPr algn="l" defTabSz="457200" rtl="0" eaLnBrk="1" latinLnBrk="0" hangingPunct="1">
        <a:lnSpc>
          <a:spcPct val="100000"/>
        </a:lnSpc>
        <a:spcBef>
          <a:spcPct val="0"/>
        </a:spcBef>
        <a:buNone/>
        <a:defRPr sz="2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video" Target="https://www.youtube.com/embed/rg6CiPI6h2g?feature=oembed" TargetMode="External"/><Relationship Id="rId6" Type="http://schemas.openxmlformats.org/officeDocument/2006/relationships/image" Target="../media/image25.jpeg"/><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3">
            <a:extLst>
              <a:ext uri="{FF2B5EF4-FFF2-40B4-BE49-F238E27FC236}">
                <a16:creationId xmlns:a16="http://schemas.microsoft.com/office/drawing/2014/main" id="{B6F23470-A439-4C05-8318-1C6F8D8D5F91}"/>
              </a:ext>
            </a:extLst>
          </p:cNvPr>
          <p:cNvPicPr>
            <a:picLocks noChangeAspect="1"/>
          </p:cNvPicPr>
          <p:nvPr/>
        </p:nvPicPr>
        <p:blipFill rotWithShape="1">
          <a:blip r:embed="rId3"/>
          <a:srcRect t="6422" b="9308"/>
          <a:stretch/>
        </p:blipFill>
        <p:spPr>
          <a:xfrm>
            <a:off x="20" y="-165360"/>
            <a:ext cx="12191980" cy="6857990"/>
          </a:xfrm>
          <a:prstGeom prst="rect">
            <a:avLst/>
          </a:prstGeom>
        </p:spPr>
      </p:pic>
      <p:sp>
        <p:nvSpPr>
          <p:cNvPr id="2" name="Title 1">
            <a:extLst>
              <a:ext uri="{FF2B5EF4-FFF2-40B4-BE49-F238E27FC236}">
                <a16:creationId xmlns:a16="http://schemas.microsoft.com/office/drawing/2014/main" id="{849CA8FE-17DC-43A9-83E5-D24CDA9FA6A8}"/>
              </a:ext>
            </a:extLst>
          </p:cNvPr>
          <p:cNvSpPr>
            <a:spLocks noGrp="1"/>
          </p:cNvSpPr>
          <p:nvPr>
            <p:ph type="ctrTitle"/>
          </p:nvPr>
        </p:nvSpPr>
        <p:spPr>
          <a:xfrm>
            <a:off x="609599" y="4572000"/>
            <a:ext cx="10965141" cy="895244"/>
          </a:xfrm>
          <a:solidFill>
            <a:schemeClr val="tx2"/>
          </a:solidFill>
        </p:spPr>
        <p:txBody>
          <a:bodyPr>
            <a:normAutofit/>
          </a:bodyPr>
          <a:lstStyle/>
          <a:p>
            <a:r>
              <a:rPr lang="en-US" sz="4000">
                <a:solidFill>
                  <a:schemeClr val="bg1"/>
                </a:solidFill>
              </a:rPr>
              <a:t>17: Optimal battle strategy</a:t>
            </a:r>
          </a:p>
        </p:txBody>
      </p:sp>
      <p:sp>
        <p:nvSpPr>
          <p:cNvPr id="3" name="Subtitle 2">
            <a:extLst>
              <a:ext uri="{FF2B5EF4-FFF2-40B4-BE49-F238E27FC236}">
                <a16:creationId xmlns:a16="http://schemas.microsoft.com/office/drawing/2014/main" id="{ACF47D94-A056-45D1-B854-B40148882AB7}"/>
              </a:ext>
            </a:extLst>
          </p:cNvPr>
          <p:cNvSpPr>
            <a:spLocks noGrp="1"/>
          </p:cNvSpPr>
          <p:nvPr>
            <p:ph type="subTitle" idx="1"/>
          </p:nvPr>
        </p:nvSpPr>
        <p:spPr>
          <a:xfrm>
            <a:off x="609598" y="5504576"/>
            <a:ext cx="10965142" cy="447491"/>
          </a:xfrm>
          <a:solidFill>
            <a:schemeClr val="tx1">
              <a:lumMod val="50000"/>
              <a:lumOff val="50000"/>
            </a:schemeClr>
          </a:solidFill>
        </p:spPr>
        <p:txBody>
          <a:bodyPr>
            <a:normAutofit/>
          </a:bodyPr>
          <a:lstStyle/>
          <a:p>
            <a:r>
              <a:rPr lang="en-US">
                <a:solidFill>
                  <a:schemeClr val="bg1"/>
                </a:solidFill>
              </a:rPr>
              <a:t>Alysha Kim, Jessica li, </a:t>
            </a:r>
            <a:r>
              <a:rPr lang="en-US" err="1">
                <a:solidFill>
                  <a:schemeClr val="bg1"/>
                </a:solidFill>
              </a:rPr>
              <a:t>andrew</a:t>
            </a:r>
            <a:r>
              <a:rPr lang="en-US">
                <a:solidFill>
                  <a:schemeClr val="bg1"/>
                </a:solidFill>
              </a:rPr>
              <a:t> Mun-</a:t>
            </a:r>
            <a:r>
              <a:rPr lang="en-US" err="1">
                <a:solidFill>
                  <a:schemeClr val="bg1"/>
                </a:solidFill>
              </a:rPr>
              <a:t>shimoda</a:t>
            </a:r>
            <a:r>
              <a:rPr lang="en-US">
                <a:solidFill>
                  <a:schemeClr val="bg1"/>
                </a:solidFill>
              </a:rPr>
              <a:t>, Isabella Enriquez</a:t>
            </a:r>
          </a:p>
        </p:txBody>
      </p:sp>
      <p:pic>
        <p:nvPicPr>
          <p:cNvPr id="4" name="Picture 4" descr="Shape, circle&#10;&#10;Description automatically generated">
            <a:extLst>
              <a:ext uri="{FF2B5EF4-FFF2-40B4-BE49-F238E27FC236}">
                <a16:creationId xmlns:a16="http://schemas.microsoft.com/office/drawing/2014/main" id="{B0E21A4B-9962-4960-8267-3EFCB6D71460}"/>
              </a:ext>
            </a:extLst>
          </p:cNvPr>
          <p:cNvPicPr>
            <a:picLocks noChangeAspect="1"/>
          </p:cNvPicPr>
          <p:nvPr/>
        </p:nvPicPr>
        <p:blipFill>
          <a:blip r:embed="rId4"/>
          <a:stretch>
            <a:fillRect/>
          </a:stretch>
        </p:blipFill>
        <p:spPr>
          <a:xfrm>
            <a:off x="3395722" y="2989851"/>
            <a:ext cx="1794000" cy="1794000"/>
          </a:xfrm>
          <a:prstGeom prst="rect">
            <a:avLst/>
          </a:prstGeom>
        </p:spPr>
      </p:pic>
      <p:pic>
        <p:nvPicPr>
          <p:cNvPr id="5" name="Picture 5" descr="Logo&#10;&#10;Description automatically generated">
            <a:extLst>
              <a:ext uri="{FF2B5EF4-FFF2-40B4-BE49-F238E27FC236}">
                <a16:creationId xmlns:a16="http://schemas.microsoft.com/office/drawing/2014/main" id="{2E2DF000-8673-4395-9E7B-3BDA894E7D75}"/>
              </a:ext>
            </a:extLst>
          </p:cNvPr>
          <p:cNvPicPr>
            <a:picLocks noChangeAspect="1"/>
          </p:cNvPicPr>
          <p:nvPr/>
        </p:nvPicPr>
        <p:blipFill>
          <a:blip r:embed="rId5"/>
          <a:stretch>
            <a:fillRect/>
          </a:stretch>
        </p:blipFill>
        <p:spPr>
          <a:xfrm>
            <a:off x="713042" y="2106202"/>
            <a:ext cx="2242389" cy="2704958"/>
          </a:xfrm>
          <a:prstGeom prst="rect">
            <a:avLst/>
          </a:prstGeom>
        </p:spPr>
      </p:pic>
      <p:pic>
        <p:nvPicPr>
          <p:cNvPr id="4104" name="Picture 8" descr="Vulpix (Pokémon) - Bulbapedia, the community-driven Pokémon encyclopedia">
            <a:extLst>
              <a:ext uri="{FF2B5EF4-FFF2-40B4-BE49-F238E27FC236}">
                <a16:creationId xmlns:a16="http://schemas.microsoft.com/office/drawing/2014/main" id="{62E3FFE7-83B9-4E7E-97BB-085B3B85D92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03302" y="2578813"/>
            <a:ext cx="2375898" cy="237589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2">
            <a:extLst>
              <a:ext uri="{FF2B5EF4-FFF2-40B4-BE49-F238E27FC236}">
                <a16:creationId xmlns:a16="http://schemas.microsoft.com/office/drawing/2014/main" id="{940DEFA0-70F4-4440-B5F3-D8C8EA477AEB}"/>
              </a:ext>
            </a:extLst>
          </p:cNvPr>
          <p:cNvPicPr>
            <a:picLocks noChangeAspect="1"/>
          </p:cNvPicPr>
          <p:nvPr/>
        </p:nvPicPr>
        <p:blipFill>
          <a:blip r:embed="rId7"/>
          <a:stretch>
            <a:fillRect/>
          </a:stretch>
        </p:blipFill>
        <p:spPr>
          <a:xfrm>
            <a:off x="5419411" y="1571729"/>
            <a:ext cx="3262365" cy="3245617"/>
          </a:xfrm>
          <a:prstGeom prst="rect">
            <a:avLst/>
          </a:prstGeom>
        </p:spPr>
      </p:pic>
    </p:spTree>
    <p:extLst>
      <p:ext uri="{BB962C8B-B14F-4D97-AF65-F5344CB8AC3E}">
        <p14:creationId xmlns:p14="http://schemas.microsoft.com/office/powerpoint/2010/main" val="2568185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AAAB002-E48E-4009-828A-511F7A8280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table, cake, sitting, birthday&#10;&#10;Description automatically generated">
            <a:extLst>
              <a:ext uri="{FF2B5EF4-FFF2-40B4-BE49-F238E27FC236}">
                <a16:creationId xmlns:a16="http://schemas.microsoft.com/office/drawing/2014/main" id="{BF631A85-0EB7-4FBC-996A-D42A40B2CD39}"/>
              </a:ext>
            </a:extLst>
          </p:cNvPr>
          <p:cNvPicPr>
            <a:picLocks noChangeAspect="1"/>
          </p:cNvPicPr>
          <p:nvPr/>
        </p:nvPicPr>
        <p:blipFill rotWithShape="1">
          <a:blip r:embed="rId2"/>
          <a:srcRect b="443"/>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97EF55D5-23F0-4398-B16B-AEF5778C3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7" y="423123"/>
            <a:ext cx="4216219"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FDF32581-CAA1-43C6-8532-DC56C8435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7" y="601200"/>
            <a:ext cx="4214869" cy="5757055"/>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F760E851-95D4-48AE-91BF-1D36871AD9FD}"/>
              </a:ext>
            </a:extLst>
          </p:cNvPr>
          <p:cNvSpPr>
            <a:spLocks noGrp="1"/>
          </p:cNvSpPr>
          <p:nvPr>
            <p:ph idx="1"/>
          </p:nvPr>
        </p:nvSpPr>
        <p:spPr>
          <a:xfrm>
            <a:off x="678531" y="2438399"/>
            <a:ext cx="3730810" cy="3505201"/>
          </a:xfrm>
        </p:spPr>
        <p:txBody>
          <a:bodyPr>
            <a:normAutofit fontScale="92500" lnSpcReduction="10000"/>
          </a:bodyPr>
          <a:lstStyle/>
          <a:p>
            <a:pPr marL="0" indent="0">
              <a:buNone/>
            </a:pPr>
            <a:r>
              <a:rPr lang="en-US"/>
              <a:t>In the world of Pokémon, there are 18 different types of Pokémon. Our project aims to model the optimal battle strategy in response to a predetermined opponent team. In this project, we will define the optimal battle strategy to be the best type(s) to counter a given Pokémon with 1 or 2 types. For the sake of simplicity, we have decided to only consider 8 types, each of which, is super-effective against at least one of the other types: </a:t>
            </a:r>
            <a:r>
              <a:rPr lang="en-US">
                <a:ea typeface="+mn-lt"/>
                <a:cs typeface="+mn-lt"/>
              </a:rPr>
              <a:t>Fire, Water, Grass, Electric, Ice, Ground, Flying, and Rock</a:t>
            </a:r>
            <a:endParaRPr lang="en-US"/>
          </a:p>
        </p:txBody>
      </p:sp>
      <p:pic>
        <p:nvPicPr>
          <p:cNvPr id="3074" name="Picture 2">
            <a:extLst>
              <a:ext uri="{FF2B5EF4-FFF2-40B4-BE49-F238E27FC236}">
                <a16:creationId xmlns:a16="http://schemas.microsoft.com/office/drawing/2014/main" id="{29C9732E-5703-4E1B-916A-66FEC05DE4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531" y="1147923"/>
            <a:ext cx="3730810" cy="1171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35076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1BA05F-0174-4C38-A669-1DB162EF7633}"/>
              </a:ext>
            </a:extLst>
          </p:cNvPr>
          <p:cNvSpPr>
            <a:spLocks noGrp="1"/>
          </p:cNvSpPr>
          <p:nvPr>
            <p:ph idx="1"/>
          </p:nvPr>
        </p:nvSpPr>
        <p:spPr>
          <a:xfrm>
            <a:off x="410745" y="2164582"/>
            <a:ext cx="7027899" cy="4622000"/>
          </a:xfrm>
        </p:spPr>
        <p:txBody>
          <a:bodyPr>
            <a:normAutofit fontScale="92500" lnSpcReduction="10000"/>
          </a:bodyPr>
          <a:lstStyle/>
          <a:p>
            <a:pPr marL="305435" indent="-305435"/>
            <a:r>
              <a:rPr lang="en-US"/>
              <a:t>F</a:t>
            </a:r>
            <a:r>
              <a:rPr lang="en-US" i="1" baseline="-25000"/>
              <a:t>i</a:t>
            </a:r>
            <a:r>
              <a:rPr lang="en-US"/>
              <a:t>: represents the foe's Pokémon, where </a:t>
            </a:r>
            <a:r>
              <a:rPr lang="en-US" i="1" err="1"/>
              <a:t>i</a:t>
            </a:r>
            <a:r>
              <a:rPr lang="en-US"/>
              <a:t> represents the Pokémon's place in the foe's party</a:t>
            </a:r>
            <a:endParaRPr lang="en-US" i="1"/>
          </a:p>
          <a:p>
            <a:pPr marL="629920" lvl="1" indent="-305435"/>
            <a:r>
              <a:rPr lang="en-US"/>
              <a:t>This is true if the foe has a Pokémon at the </a:t>
            </a:r>
            <a:r>
              <a:rPr lang="en-US" i="1" err="1"/>
              <a:t>i</a:t>
            </a:r>
            <a:r>
              <a:rPr lang="en-US" err="1"/>
              <a:t>th</a:t>
            </a:r>
            <a:r>
              <a:rPr lang="en-US"/>
              <a:t> position</a:t>
            </a:r>
            <a:endParaRPr lang="en-US" i="1"/>
          </a:p>
          <a:p>
            <a:pPr marL="305435" indent="-305435"/>
            <a:r>
              <a:rPr lang="en-US" err="1">
                <a:ea typeface="+mn-lt"/>
                <a:cs typeface="+mn-lt"/>
              </a:rPr>
              <a:t>P</a:t>
            </a:r>
            <a:r>
              <a:rPr lang="en-US" baseline="-25000" err="1"/>
              <a:t>j</a:t>
            </a:r>
            <a:r>
              <a:rPr lang="en-US"/>
              <a:t>: represent the player's Pokémon, where </a:t>
            </a:r>
            <a:r>
              <a:rPr lang="en-US" i="1">
                <a:ea typeface="+mn-lt"/>
                <a:cs typeface="+mn-lt"/>
              </a:rPr>
              <a:t>j</a:t>
            </a:r>
            <a:r>
              <a:rPr lang="en-US">
                <a:ea typeface="+mn-lt"/>
                <a:cs typeface="+mn-lt"/>
              </a:rPr>
              <a:t> represents the Pokémon's place in the player's party</a:t>
            </a:r>
          </a:p>
          <a:p>
            <a:pPr marL="629920" lvl="1" indent="-305435"/>
            <a:r>
              <a:rPr lang="en-US"/>
              <a:t>This is true if the payer has a Pokémon at the </a:t>
            </a:r>
            <a:r>
              <a:rPr lang="en-US" i="1" err="1"/>
              <a:t>j</a:t>
            </a:r>
            <a:r>
              <a:rPr lang="en-US" err="1"/>
              <a:t>th</a:t>
            </a:r>
            <a:r>
              <a:rPr lang="en-US">
                <a:ea typeface="+mn-lt"/>
                <a:cs typeface="+mn-lt"/>
              </a:rPr>
              <a:t> position</a:t>
            </a:r>
            <a:endParaRPr lang="en-US" i="1"/>
          </a:p>
          <a:p>
            <a:pPr marL="305435" indent="-305435"/>
            <a:r>
              <a:rPr lang="en-US"/>
              <a:t>D</a:t>
            </a:r>
            <a:r>
              <a:rPr lang="en-US" i="1" baseline="-25000">
                <a:ea typeface="+mn-lt"/>
                <a:cs typeface="+mn-lt"/>
              </a:rPr>
              <a:t>i</a:t>
            </a:r>
            <a:r>
              <a:rPr lang="en-US"/>
              <a:t>: represents whether the foe's Pokémon is a dual type, where </a:t>
            </a:r>
            <a:r>
              <a:rPr lang="en-US" i="1" err="1">
                <a:ea typeface="+mn-lt"/>
                <a:cs typeface="+mn-lt"/>
              </a:rPr>
              <a:t>i</a:t>
            </a:r>
            <a:r>
              <a:rPr lang="en-US">
                <a:ea typeface="+mn-lt"/>
                <a:cs typeface="+mn-lt"/>
              </a:rPr>
              <a:t> represents the Pokémon's place in the foe's party</a:t>
            </a:r>
          </a:p>
          <a:p>
            <a:pPr marL="629920" lvl="1" indent="-305435"/>
            <a:r>
              <a:rPr lang="en-US"/>
              <a:t>This is true if the foe's </a:t>
            </a:r>
            <a:r>
              <a:rPr lang="en-US" i="1" err="1"/>
              <a:t>i</a:t>
            </a:r>
            <a:r>
              <a:rPr lang="en-US" err="1"/>
              <a:t>th</a:t>
            </a:r>
            <a:r>
              <a:rPr lang="en-US"/>
              <a:t> Pokémon is double typed</a:t>
            </a:r>
          </a:p>
          <a:p>
            <a:pPr marL="305435" indent="-305435"/>
            <a:r>
              <a:rPr lang="en-US" err="1">
                <a:ea typeface="+mn-lt"/>
                <a:cs typeface="+mn-lt"/>
              </a:rPr>
              <a:t>D</a:t>
            </a:r>
            <a:r>
              <a:rPr lang="en-US" i="1" baseline="-25000" err="1"/>
              <a:t>j</a:t>
            </a:r>
            <a:r>
              <a:rPr lang="en-US"/>
              <a:t>: </a:t>
            </a:r>
            <a:r>
              <a:rPr lang="en-US">
                <a:ea typeface="+mn-lt"/>
                <a:cs typeface="+mn-lt"/>
              </a:rPr>
              <a:t>represents whether the player's Pokémon is a dual type, where </a:t>
            </a:r>
            <a:r>
              <a:rPr lang="en-US" i="1"/>
              <a:t>j</a:t>
            </a:r>
            <a:r>
              <a:rPr lang="en-US"/>
              <a:t> represents the Pokémon's place in the player's party</a:t>
            </a:r>
          </a:p>
          <a:p>
            <a:pPr marL="629920" lvl="1" indent="-305435"/>
            <a:r>
              <a:rPr lang="en-US"/>
              <a:t>This is true if the player's </a:t>
            </a:r>
            <a:r>
              <a:rPr lang="en-US" i="1" err="1"/>
              <a:t>j</a:t>
            </a:r>
            <a:r>
              <a:rPr lang="en-US" err="1"/>
              <a:t>th</a:t>
            </a:r>
            <a:r>
              <a:rPr lang="en-US"/>
              <a:t> Pokémon is double typed</a:t>
            </a:r>
          </a:p>
          <a:p>
            <a:pPr marL="305435" indent="-305435"/>
            <a:r>
              <a:rPr lang="en-US"/>
              <a:t>T</a:t>
            </a:r>
            <a:r>
              <a:rPr lang="en-US" i="1" baseline="-25000"/>
              <a:t>i or</a:t>
            </a:r>
            <a:r>
              <a:rPr lang="en-US" i="1" baseline="-25000">
                <a:ea typeface="+mn-lt"/>
                <a:cs typeface="+mn-lt"/>
              </a:rPr>
              <a:t> j, k</a:t>
            </a:r>
            <a:r>
              <a:rPr lang="en-US"/>
              <a:t>: represents whether the foe's </a:t>
            </a:r>
            <a:r>
              <a:rPr lang="en-US" i="1"/>
              <a:t>i</a:t>
            </a:r>
            <a:r>
              <a:rPr lang="en-US"/>
              <a:t>th Pokemon (or the player's </a:t>
            </a:r>
            <a:r>
              <a:rPr lang="en-US" i="1"/>
              <a:t>j</a:t>
            </a:r>
            <a:r>
              <a:rPr lang="en-US"/>
              <a:t>th Pokemon) has type </a:t>
            </a:r>
            <a:r>
              <a:rPr lang="en-US" i="1"/>
              <a:t>k</a:t>
            </a:r>
            <a:r>
              <a:rPr lang="en-US"/>
              <a:t> </a:t>
            </a:r>
          </a:p>
          <a:p>
            <a:pPr marL="629920" lvl="1" indent="-305435"/>
            <a:r>
              <a:rPr lang="en-US"/>
              <a:t>This is true if the specified Pok</a:t>
            </a:r>
            <a:r>
              <a:rPr lang="en-US">
                <a:ea typeface="+mn-lt"/>
                <a:cs typeface="+mn-lt"/>
              </a:rPr>
              <a:t>é</a:t>
            </a:r>
            <a:r>
              <a:rPr lang="en-US"/>
              <a:t>mon is of type </a:t>
            </a:r>
            <a:r>
              <a:rPr lang="en-US" i="1"/>
              <a:t>k</a:t>
            </a:r>
          </a:p>
        </p:txBody>
      </p:sp>
      <p:pic>
        <p:nvPicPr>
          <p:cNvPr id="5" name="Picture 5" descr="A picture containing toy, helmet, hat&#10;&#10;Description automatically generated">
            <a:extLst>
              <a:ext uri="{FF2B5EF4-FFF2-40B4-BE49-F238E27FC236}">
                <a16:creationId xmlns:a16="http://schemas.microsoft.com/office/drawing/2014/main" id="{531AEA8F-1784-4699-A2AF-7449E564C33F}"/>
              </a:ext>
            </a:extLst>
          </p:cNvPr>
          <p:cNvPicPr>
            <a:picLocks noChangeAspect="1"/>
          </p:cNvPicPr>
          <p:nvPr/>
        </p:nvPicPr>
        <p:blipFill>
          <a:blip r:embed="rId2"/>
          <a:stretch>
            <a:fillRect/>
          </a:stretch>
        </p:blipFill>
        <p:spPr>
          <a:xfrm>
            <a:off x="7051607" y="873242"/>
            <a:ext cx="5071068" cy="5590136"/>
          </a:xfrm>
          <a:prstGeom prst="rect">
            <a:avLst/>
          </a:prstGeom>
        </p:spPr>
      </p:pic>
      <p:pic>
        <p:nvPicPr>
          <p:cNvPr id="2050" name="Picture 2">
            <a:extLst>
              <a:ext uri="{FF2B5EF4-FFF2-40B4-BE49-F238E27FC236}">
                <a16:creationId xmlns:a16="http://schemas.microsoft.com/office/drawing/2014/main" id="{0F24432F-D17C-4A52-9535-E52E8C5BEA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271" y="873512"/>
            <a:ext cx="4989597" cy="12828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331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FA7DFAF3-0CA1-4F62-8BAE-D5E6FE2EDFE7}"/>
              </a:ext>
            </a:extLst>
          </p:cNvPr>
          <p:cNvSpPr>
            <a:spLocks noGrp="1"/>
          </p:cNvSpPr>
          <p:nvPr>
            <p:ph idx="1"/>
          </p:nvPr>
        </p:nvSpPr>
        <p:spPr>
          <a:xfrm>
            <a:off x="632652" y="2033790"/>
            <a:ext cx="7235449" cy="4422823"/>
          </a:xfrm>
        </p:spPr>
        <p:txBody>
          <a:bodyPr>
            <a:normAutofit/>
          </a:bodyPr>
          <a:lstStyle/>
          <a:p>
            <a:pPr marL="305435" indent="-305435"/>
            <a:r>
              <a:rPr lang="en-US" sz="1800"/>
              <a:t>A Pokémon is a dual-type when two </a:t>
            </a:r>
            <a:r>
              <a:rPr lang="en-US" sz="1800" err="1">
                <a:ea typeface="+mn-lt"/>
                <a:cs typeface="+mn-lt"/>
              </a:rPr>
              <a:t>T</a:t>
            </a:r>
            <a:r>
              <a:rPr lang="en-US" sz="1800" i="1" baseline="-25000" err="1">
                <a:ea typeface="+mn-lt"/>
                <a:cs typeface="+mn-lt"/>
              </a:rPr>
              <a:t>i</a:t>
            </a:r>
            <a:r>
              <a:rPr lang="en-US" sz="1800" i="1" baseline="-25000">
                <a:ea typeface="+mn-lt"/>
                <a:cs typeface="+mn-lt"/>
              </a:rPr>
              <a:t> or</a:t>
            </a:r>
            <a:r>
              <a:rPr lang="en-US" sz="1800" i="1" baseline="-25000"/>
              <a:t> j, k</a:t>
            </a:r>
            <a:r>
              <a:rPr lang="en-US" sz="1800"/>
              <a:t> are True:</a:t>
            </a:r>
          </a:p>
          <a:p>
            <a:pPr marL="629920" lvl="1" indent="-305435"/>
            <a:r>
              <a:rPr lang="en-US" sz="1600">
                <a:ea typeface="+mn-lt"/>
                <a:cs typeface="+mn-lt"/>
              </a:rPr>
              <a:t>D</a:t>
            </a:r>
            <a:r>
              <a:rPr lang="en-US" sz="1600" i="1" baseline="-25000">
                <a:ea typeface="+mn-lt"/>
                <a:cs typeface="+mn-lt"/>
              </a:rPr>
              <a:t>i</a:t>
            </a:r>
            <a:r>
              <a:rPr lang="en-US" sz="1600"/>
              <a:t> </a:t>
            </a:r>
            <a:r>
              <a:rPr lang="en-US" sz="1600">
                <a:ea typeface="+mn-lt"/>
                <a:cs typeface="+mn-lt"/>
              </a:rPr>
              <a:t>↔</a:t>
            </a:r>
            <a:r>
              <a:rPr lang="en-US" sz="1600"/>
              <a:t> </a:t>
            </a:r>
            <a:r>
              <a:rPr lang="en-US" sz="1600">
                <a:ea typeface="+mn-lt"/>
                <a:cs typeface="+mn-lt"/>
              </a:rPr>
              <a:t>((</a:t>
            </a:r>
            <a:r>
              <a:rPr lang="en-US" sz="1600" err="1">
                <a:ea typeface="+mn-lt"/>
                <a:cs typeface="+mn-lt"/>
              </a:rPr>
              <a:t>T</a:t>
            </a:r>
            <a:r>
              <a:rPr lang="en-US" sz="1600" i="1" baseline="-25000" err="1">
                <a:ea typeface="+mn-lt"/>
                <a:cs typeface="+mn-lt"/>
              </a:rPr>
              <a:t>i</a:t>
            </a:r>
            <a:r>
              <a:rPr lang="en-US" sz="1600" i="1" baseline="-25000">
                <a:ea typeface="+mn-lt"/>
                <a:cs typeface="+mn-lt"/>
              </a:rPr>
              <a:t>, k1 </a:t>
            </a:r>
            <a:r>
              <a:rPr lang="en-US" sz="1600">
                <a:ea typeface="+mn-lt"/>
                <a:cs typeface="+mn-lt"/>
              </a:rPr>
              <a:t>∧ T</a:t>
            </a:r>
            <a:r>
              <a:rPr lang="en-US" sz="1600" baseline="-25000">
                <a:ea typeface="+mn-lt"/>
                <a:cs typeface="+mn-lt"/>
              </a:rPr>
              <a:t> i,k2 </a:t>
            </a:r>
            <a:r>
              <a:rPr lang="en-US" sz="1600">
                <a:ea typeface="+mn-lt"/>
                <a:cs typeface="+mn-lt"/>
              </a:rPr>
              <a:t>∧ ~(</a:t>
            </a:r>
            <a:r>
              <a:rPr lang="en-US" sz="1600" err="1">
                <a:ea typeface="+mn-lt"/>
                <a:cs typeface="+mn-lt"/>
              </a:rPr>
              <a:t>T</a:t>
            </a:r>
            <a:r>
              <a:rPr lang="en-US" sz="1600" i="1" baseline="-25000" err="1">
                <a:ea typeface="+mn-lt"/>
                <a:cs typeface="+mn-lt"/>
              </a:rPr>
              <a:t>i</a:t>
            </a:r>
            <a:r>
              <a:rPr lang="en-US" sz="1600" i="1" baseline="-25000">
                <a:ea typeface="+mn-lt"/>
                <a:cs typeface="+mn-lt"/>
              </a:rPr>
              <a:t>, k3</a:t>
            </a:r>
            <a:r>
              <a:rPr lang="en-US" sz="1600">
                <a:ea typeface="+mn-lt"/>
                <a:cs typeface="+mn-lt"/>
              </a:rPr>
              <a:t>∨ … ∨ </a:t>
            </a:r>
            <a:r>
              <a:rPr lang="en-US" sz="1600" err="1">
                <a:ea typeface="+mn-lt"/>
                <a:cs typeface="+mn-lt"/>
              </a:rPr>
              <a:t>T</a:t>
            </a:r>
            <a:r>
              <a:rPr lang="en-US" sz="1600" i="1" baseline="-25000" err="1">
                <a:ea typeface="+mn-lt"/>
                <a:cs typeface="+mn-lt"/>
              </a:rPr>
              <a:t>i</a:t>
            </a:r>
            <a:r>
              <a:rPr lang="en-US" sz="1600" i="1" baseline="-25000">
                <a:ea typeface="+mn-lt"/>
                <a:cs typeface="+mn-lt"/>
              </a:rPr>
              <a:t>, </a:t>
            </a:r>
            <a:r>
              <a:rPr lang="en-US" sz="1600" i="1" baseline="-25000" err="1">
                <a:ea typeface="+mn-lt"/>
                <a:cs typeface="+mn-lt"/>
              </a:rPr>
              <a:t>kn</a:t>
            </a:r>
            <a:r>
              <a:rPr lang="en-US" sz="1600">
                <a:ea typeface="+mn-lt"/>
                <a:cs typeface="+mn-lt"/>
              </a:rPr>
              <a:t>)) ∨ (</a:t>
            </a:r>
            <a:r>
              <a:rPr lang="en-US" sz="1600" err="1">
                <a:ea typeface="+mn-lt"/>
                <a:cs typeface="+mn-lt"/>
              </a:rPr>
              <a:t>T</a:t>
            </a:r>
            <a:r>
              <a:rPr lang="en-US" sz="1600" i="1" baseline="-25000" err="1">
                <a:ea typeface="+mn-lt"/>
                <a:cs typeface="+mn-lt"/>
              </a:rPr>
              <a:t>i</a:t>
            </a:r>
            <a:r>
              <a:rPr lang="en-US" sz="1600" i="1" baseline="-25000">
                <a:ea typeface="+mn-lt"/>
                <a:cs typeface="+mn-lt"/>
              </a:rPr>
              <a:t>, k1</a:t>
            </a:r>
            <a:r>
              <a:rPr lang="en-US" sz="1600" baseline="-25000">
                <a:ea typeface="+mn-lt"/>
                <a:cs typeface="+mn-lt"/>
              </a:rPr>
              <a:t> </a:t>
            </a:r>
            <a:r>
              <a:rPr lang="en-US" sz="1600">
                <a:ea typeface="+mn-lt"/>
                <a:cs typeface="+mn-lt"/>
              </a:rPr>
              <a:t>∧ T</a:t>
            </a:r>
            <a:r>
              <a:rPr lang="en-US" sz="1600" baseline="-25000">
                <a:ea typeface="+mn-lt"/>
                <a:cs typeface="+mn-lt"/>
              </a:rPr>
              <a:t> i,k3</a:t>
            </a:r>
            <a:r>
              <a:rPr lang="en-US" sz="1600">
                <a:ea typeface="+mn-lt"/>
                <a:cs typeface="+mn-lt"/>
              </a:rPr>
              <a:t>∧ ~(</a:t>
            </a:r>
            <a:r>
              <a:rPr lang="en-US" sz="1600" err="1">
                <a:ea typeface="+mn-lt"/>
                <a:cs typeface="+mn-lt"/>
              </a:rPr>
              <a:t>T</a:t>
            </a:r>
            <a:r>
              <a:rPr lang="en-US" sz="1600" i="1" baseline="-25000" err="1">
                <a:ea typeface="+mn-lt"/>
                <a:cs typeface="+mn-lt"/>
              </a:rPr>
              <a:t>i</a:t>
            </a:r>
            <a:r>
              <a:rPr lang="en-US" sz="1600" i="1" baseline="-25000">
                <a:ea typeface="+mn-lt"/>
                <a:cs typeface="+mn-lt"/>
              </a:rPr>
              <a:t>, k2</a:t>
            </a:r>
            <a:r>
              <a:rPr lang="en-US" sz="1600">
                <a:ea typeface="+mn-lt"/>
                <a:cs typeface="+mn-lt"/>
              </a:rPr>
              <a:t>∨ </a:t>
            </a:r>
            <a:r>
              <a:rPr lang="en-US" sz="1600" err="1">
                <a:ea typeface="+mn-lt"/>
                <a:cs typeface="+mn-lt"/>
              </a:rPr>
              <a:t>T</a:t>
            </a:r>
            <a:r>
              <a:rPr lang="en-US" sz="1600" i="1" baseline="-25000" err="1">
                <a:ea typeface="+mn-lt"/>
                <a:cs typeface="+mn-lt"/>
              </a:rPr>
              <a:t>i</a:t>
            </a:r>
            <a:r>
              <a:rPr lang="en-US" sz="1600" i="1" baseline="-25000">
                <a:ea typeface="+mn-lt"/>
                <a:cs typeface="+mn-lt"/>
              </a:rPr>
              <a:t>, k4</a:t>
            </a:r>
            <a:r>
              <a:rPr lang="en-US" sz="1600">
                <a:ea typeface="+mn-lt"/>
                <a:cs typeface="+mn-lt"/>
              </a:rPr>
              <a:t>∨ … ∨ </a:t>
            </a:r>
            <a:r>
              <a:rPr lang="en-US" sz="1600" err="1">
                <a:ea typeface="+mn-lt"/>
                <a:cs typeface="+mn-lt"/>
              </a:rPr>
              <a:t>T</a:t>
            </a:r>
            <a:r>
              <a:rPr lang="en-US" sz="1600" i="1" baseline="-25000" err="1">
                <a:ea typeface="+mn-lt"/>
                <a:cs typeface="+mn-lt"/>
              </a:rPr>
              <a:t>i</a:t>
            </a:r>
            <a:r>
              <a:rPr lang="en-US" sz="1600" i="1" baseline="-25000">
                <a:ea typeface="+mn-lt"/>
                <a:cs typeface="+mn-lt"/>
              </a:rPr>
              <a:t>, </a:t>
            </a:r>
            <a:r>
              <a:rPr lang="en-US" sz="1600" i="1" baseline="-25000" err="1">
                <a:ea typeface="+mn-lt"/>
                <a:cs typeface="+mn-lt"/>
              </a:rPr>
              <a:t>kn</a:t>
            </a:r>
            <a:r>
              <a:rPr lang="en-US" sz="1600">
                <a:ea typeface="+mn-lt"/>
                <a:cs typeface="+mn-lt"/>
              </a:rPr>
              <a:t>)) ∨ … ∨ (</a:t>
            </a:r>
            <a:r>
              <a:rPr lang="en-US" sz="1600" err="1">
                <a:ea typeface="+mn-lt"/>
                <a:cs typeface="+mn-lt"/>
              </a:rPr>
              <a:t>T</a:t>
            </a:r>
            <a:r>
              <a:rPr lang="en-US" sz="1600" i="1" baseline="-25000" err="1">
                <a:ea typeface="+mn-lt"/>
                <a:cs typeface="+mn-lt"/>
              </a:rPr>
              <a:t>i</a:t>
            </a:r>
            <a:r>
              <a:rPr lang="en-US" sz="1600" i="1" baseline="-25000">
                <a:ea typeface="+mn-lt"/>
                <a:cs typeface="+mn-lt"/>
              </a:rPr>
              <a:t>, k(n-1)</a:t>
            </a:r>
            <a:r>
              <a:rPr lang="en-US" sz="1600">
                <a:ea typeface="+mn-lt"/>
                <a:cs typeface="+mn-lt"/>
              </a:rPr>
              <a:t>∧ T</a:t>
            </a:r>
            <a:r>
              <a:rPr lang="en-US" sz="1600" baseline="-25000">
                <a:ea typeface="+mn-lt"/>
                <a:cs typeface="+mn-lt"/>
              </a:rPr>
              <a:t> </a:t>
            </a:r>
            <a:r>
              <a:rPr lang="en-US" sz="1600" baseline="-25000" err="1">
                <a:ea typeface="+mn-lt"/>
                <a:cs typeface="+mn-lt"/>
              </a:rPr>
              <a:t>i,kn</a:t>
            </a:r>
            <a:r>
              <a:rPr lang="en-US" sz="1600" baseline="-25000">
                <a:ea typeface="+mn-lt"/>
                <a:cs typeface="+mn-lt"/>
              </a:rPr>
              <a:t> </a:t>
            </a:r>
            <a:r>
              <a:rPr lang="en-US" sz="1600">
                <a:ea typeface="+mn-lt"/>
                <a:cs typeface="+mn-lt"/>
              </a:rPr>
              <a:t>∧ ~(</a:t>
            </a:r>
            <a:r>
              <a:rPr lang="en-US" sz="1600" err="1">
                <a:ea typeface="+mn-lt"/>
                <a:cs typeface="+mn-lt"/>
              </a:rPr>
              <a:t>T</a:t>
            </a:r>
            <a:r>
              <a:rPr lang="en-US" sz="1600" i="1" baseline="-25000" err="1">
                <a:ea typeface="+mn-lt"/>
                <a:cs typeface="+mn-lt"/>
              </a:rPr>
              <a:t>i</a:t>
            </a:r>
            <a:r>
              <a:rPr lang="en-US" sz="1600" i="1" baseline="-25000">
                <a:ea typeface="+mn-lt"/>
                <a:cs typeface="+mn-lt"/>
              </a:rPr>
              <a:t>, k1</a:t>
            </a:r>
            <a:r>
              <a:rPr lang="en-US" sz="1600">
                <a:ea typeface="+mn-lt"/>
                <a:cs typeface="+mn-lt"/>
              </a:rPr>
              <a:t>∨ … ∨ </a:t>
            </a:r>
            <a:r>
              <a:rPr lang="en-US" sz="1600" err="1">
                <a:ea typeface="+mn-lt"/>
                <a:cs typeface="+mn-lt"/>
              </a:rPr>
              <a:t>T</a:t>
            </a:r>
            <a:r>
              <a:rPr lang="en-US" sz="1600" i="1" baseline="-25000" err="1">
                <a:ea typeface="+mn-lt"/>
                <a:cs typeface="+mn-lt"/>
              </a:rPr>
              <a:t>i</a:t>
            </a:r>
            <a:r>
              <a:rPr lang="en-US" sz="1600" i="1" baseline="-25000">
                <a:ea typeface="+mn-lt"/>
                <a:cs typeface="+mn-lt"/>
              </a:rPr>
              <a:t>, k(n-2)</a:t>
            </a:r>
            <a:r>
              <a:rPr lang="en-US" sz="1600">
                <a:ea typeface="+mn-lt"/>
                <a:cs typeface="+mn-lt"/>
              </a:rPr>
              <a:t>))</a:t>
            </a:r>
          </a:p>
          <a:p>
            <a:pPr marL="629920" lvl="1" indent="-305435"/>
            <a:r>
              <a:rPr lang="en-US" sz="1600"/>
              <a:t>Repeat for </a:t>
            </a:r>
            <a:r>
              <a:rPr lang="en-US" sz="1600" err="1">
                <a:ea typeface="+mn-lt"/>
                <a:cs typeface="+mn-lt"/>
              </a:rPr>
              <a:t>D</a:t>
            </a:r>
            <a:r>
              <a:rPr lang="en-US" sz="1600" i="1" baseline="-25000" err="1"/>
              <a:t>j</a:t>
            </a:r>
            <a:endParaRPr lang="en-US" sz="1600" i="1" baseline="-25000"/>
          </a:p>
          <a:p>
            <a:pPr marL="629920" lvl="1" indent="-305435"/>
            <a:r>
              <a:rPr lang="en-US" sz="1600"/>
              <a:t>Essentially, a Pokémon is a dual type when two types of that Pokémon are True, and all other types are False</a:t>
            </a:r>
          </a:p>
          <a:p>
            <a:pPr marL="305435" indent="-305435"/>
            <a:r>
              <a:rPr lang="en-US" sz="1800"/>
              <a:t>A Pokemon's type configuration is as follows: </a:t>
            </a:r>
          </a:p>
          <a:p>
            <a:pPr marL="629920" indent="-305435"/>
            <a:r>
              <a:rPr lang="en-US" sz="1800">
                <a:ea typeface="+mn-lt"/>
                <a:cs typeface="+mn-lt"/>
              </a:rPr>
              <a:t>D</a:t>
            </a:r>
            <a:r>
              <a:rPr lang="en-US" sz="1800" i="1" baseline="-25000">
                <a:ea typeface="+mn-lt"/>
                <a:cs typeface="+mn-lt"/>
              </a:rPr>
              <a:t>i or j, k</a:t>
            </a:r>
            <a:r>
              <a:rPr lang="en-US" sz="1800">
                <a:ea typeface="+mn-lt"/>
                <a:cs typeface="+mn-lt"/>
              </a:rPr>
              <a:t> ∨ (</a:t>
            </a:r>
            <a:r>
              <a:rPr lang="en-US" sz="1800" err="1">
                <a:ea typeface="+mn-lt"/>
                <a:cs typeface="+mn-lt"/>
              </a:rPr>
              <a:t>T</a:t>
            </a:r>
            <a:r>
              <a:rPr lang="en-US" sz="1800" i="1" baseline="-25000" err="1"/>
              <a:t>i</a:t>
            </a:r>
            <a:r>
              <a:rPr lang="en-US" sz="1800" i="1" baseline="-25000">
                <a:ea typeface="+mn-lt"/>
                <a:cs typeface="+mn-lt"/>
              </a:rPr>
              <a:t> or j, k1</a:t>
            </a:r>
            <a:r>
              <a:rPr lang="en-US" sz="1800">
                <a:ea typeface="+mn-lt"/>
                <a:cs typeface="+mn-lt"/>
              </a:rPr>
              <a:t> ∧ ~(</a:t>
            </a:r>
            <a:r>
              <a:rPr lang="en-US" sz="1800" err="1">
                <a:ea typeface="+mn-lt"/>
                <a:cs typeface="+mn-lt"/>
              </a:rPr>
              <a:t>T</a:t>
            </a:r>
            <a:r>
              <a:rPr lang="en-US" sz="1800" i="1" baseline="-25000" err="1">
                <a:ea typeface="+mn-lt"/>
                <a:cs typeface="+mn-lt"/>
              </a:rPr>
              <a:t>i</a:t>
            </a:r>
            <a:r>
              <a:rPr lang="en-US" sz="1800" i="1" baseline="-25000">
                <a:ea typeface="+mn-lt"/>
                <a:cs typeface="+mn-lt"/>
              </a:rPr>
              <a:t> or j, k2</a:t>
            </a:r>
            <a:r>
              <a:rPr lang="en-US" sz="1800">
                <a:ea typeface="+mn-lt"/>
                <a:cs typeface="+mn-lt"/>
              </a:rPr>
              <a:t> ∨ … ∨ </a:t>
            </a:r>
            <a:r>
              <a:rPr lang="en-US" sz="1800" err="1">
                <a:ea typeface="+mn-lt"/>
                <a:cs typeface="+mn-lt"/>
              </a:rPr>
              <a:t>T</a:t>
            </a:r>
            <a:r>
              <a:rPr lang="en-US" sz="1800" i="1" baseline="-25000" err="1"/>
              <a:t>i</a:t>
            </a:r>
            <a:r>
              <a:rPr lang="en-US" sz="1800" i="1" baseline="-25000">
                <a:ea typeface="+mn-lt"/>
                <a:cs typeface="+mn-lt"/>
              </a:rPr>
              <a:t> or j, </a:t>
            </a:r>
            <a:r>
              <a:rPr lang="en-US" sz="1800" i="1" baseline="-25000" err="1">
                <a:ea typeface="+mn-lt"/>
                <a:cs typeface="+mn-lt"/>
              </a:rPr>
              <a:t>kn</a:t>
            </a:r>
            <a:r>
              <a:rPr lang="en-US" sz="1800">
                <a:ea typeface="+mn-lt"/>
                <a:cs typeface="+mn-lt"/>
              </a:rPr>
              <a:t>)) ∨ (</a:t>
            </a:r>
            <a:r>
              <a:rPr lang="en-US" sz="1800" err="1">
                <a:ea typeface="+mn-lt"/>
                <a:cs typeface="+mn-lt"/>
              </a:rPr>
              <a:t>T</a:t>
            </a:r>
            <a:r>
              <a:rPr lang="en-US" sz="1800" i="1" baseline="-25000" err="1">
                <a:ea typeface="+mn-lt"/>
                <a:cs typeface="+mn-lt"/>
              </a:rPr>
              <a:t>i</a:t>
            </a:r>
            <a:r>
              <a:rPr lang="en-US" sz="1800" i="1" baseline="-25000">
                <a:ea typeface="+mn-lt"/>
                <a:cs typeface="+mn-lt"/>
              </a:rPr>
              <a:t> or j, k2</a:t>
            </a:r>
            <a:r>
              <a:rPr lang="en-US" sz="1800">
                <a:ea typeface="+mn-lt"/>
                <a:cs typeface="+mn-lt"/>
              </a:rPr>
              <a:t> ∧ ~(</a:t>
            </a:r>
            <a:r>
              <a:rPr lang="en-US" sz="1800" err="1">
                <a:ea typeface="+mn-lt"/>
                <a:cs typeface="+mn-lt"/>
              </a:rPr>
              <a:t>T</a:t>
            </a:r>
            <a:r>
              <a:rPr lang="en-US" sz="1800" i="1" baseline="-25000" err="1">
                <a:ea typeface="+mn-lt"/>
                <a:cs typeface="+mn-lt"/>
              </a:rPr>
              <a:t>i</a:t>
            </a:r>
            <a:r>
              <a:rPr lang="en-US" sz="1800" i="1" baseline="-25000">
                <a:ea typeface="+mn-lt"/>
                <a:cs typeface="+mn-lt"/>
              </a:rPr>
              <a:t> or j, k1</a:t>
            </a:r>
            <a:r>
              <a:rPr lang="en-US" sz="1800">
                <a:ea typeface="+mn-lt"/>
                <a:cs typeface="+mn-lt"/>
              </a:rPr>
              <a:t> ∨ </a:t>
            </a:r>
            <a:r>
              <a:rPr lang="en-US" sz="1800" err="1">
                <a:ea typeface="+mn-lt"/>
                <a:cs typeface="+mn-lt"/>
              </a:rPr>
              <a:t>T</a:t>
            </a:r>
            <a:r>
              <a:rPr lang="en-US" sz="1800" i="1" baseline="-25000" err="1">
                <a:ea typeface="+mn-lt"/>
                <a:cs typeface="+mn-lt"/>
              </a:rPr>
              <a:t>i</a:t>
            </a:r>
            <a:r>
              <a:rPr lang="en-US" sz="1800" i="1" baseline="-25000">
                <a:ea typeface="+mn-lt"/>
                <a:cs typeface="+mn-lt"/>
              </a:rPr>
              <a:t> or j, k3</a:t>
            </a:r>
            <a:r>
              <a:rPr lang="en-US" sz="1800">
                <a:ea typeface="+mn-lt"/>
                <a:cs typeface="+mn-lt"/>
              </a:rPr>
              <a:t> ∨ … ∨ </a:t>
            </a:r>
            <a:r>
              <a:rPr lang="en-US" sz="1800" err="1">
                <a:ea typeface="+mn-lt"/>
                <a:cs typeface="+mn-lt"/>
              </a:rPr>
              <a:t>T</a:t>
            </a:r>
            <a:r>
              <a:rPr lang="en-US" sz="1800" i="1" baseline="-25000" err="1">
                <a:ea typeface="+mn-lt"/>
                <a:cs typeface="+mn-lt"/>
              </a:rPr>
              <a:t>i</a:t>
            </a:r>
            <a:r>
              <a:rPr lang="en-US" sz="1800" i="1" baseline="-25000">
                <a:ea typeface="+mn-lt"/>
                <a:cs typeface="+mn-lt"/>
              </a:rPr>
              <a:t> or j, </a:t>
            </a:r>
            <a:r>
              <a:rPr lang="en-US" sz="1800" i="1" baseline="-25000" err="1">
                <a:ea typeface="+mn-lt"/>
                <a:cs typeface="+mn-lt"/>
              </a:rPr>
              <a:t>kn</a:t>
            </a:r>
            <a:r>
              <a:rPr lang="en-US" sz="1800">
                <a:ea typeface="+mn-lt"/>
                <a:cs typeface="+mn-lt"/>
              </a:rPr>
              <a:t>)) ∨ … ∨ (</a:t>
            </a:r>
            <a:r>
              <a:rPr lang="en-US" sz="1800" err="1">
                <a:ea typeface="+mn-lt"/>
                <a:cs typeface="+mn-lt"/>
              </a:rPr>
              <a:t>T</a:t>
            </a:r>
            <a:r>
              <a:rPr lang="en-US" sz="1800" i="1" baseline="-25000" err="1">
                <a:ea typeface="+mn-lt"/>
                <a:cs typeface="+mn-lt"/>
              </a:rPr>
              <a:t>i</a:t>
            </a:r>
            <a:r>
              <a:rPr lang="en-US" sz="1800" i="1" baseline="-25000">
                <a:ea typeface="+mn-lt"/>
                <a:cs typeface="+mn-lt"/>
              </a:rPr>
              <a:t> or j, </a:t>
            </a:r>
            <a:r>
              <a:rPr lang="en-US" sz="1800" i="1" baseline="-25000" err="1">
                <a:ea typeface="+mn-lt"/>
                <a:cs typeface="+mn-lt"/>
              </a:rPr>
              <a:t>kn</a:t>
            </a:r>
            <a:r>
              <a:rPr lang="en-US" sz="1800">
                <a:ea typeface="+mn-lt"/>
                <a:cs typeface="+mn-lt"/>
              </a:rPr>
              <a:t> ∧ ~(</a:t>
            </a:r>
            <a:r>
              <a:rPr lang="en-US" sz="1800" err="1">
                <a:ea typeface="+mn-lt"/>
                <a:cs typeface="+mn-lt"/>
              </a:rPr>
              <a:t>T</a:t>
            </a:r>
            <a:r>
              <a:rPr lang="en-US" sz="1800" i="1" baseline="-25000" err="1">
                <a:ea typeface="+mn-lt"/>
                <a:cs typeface="+mn-lt"/>
              </a:rPr>
              <a:t>i</a:t>
            </a:r>
            <a:r>
              <a:rPr lang="en-US" sz="1800" i="1" baseline="-25000">
                <a:ea typeface="+mn-lt"/>
                <a:cs typeface="+mn-lt"/>
              </a:rPr>
              <a:t> or j, k1</a:t>
            </a:r>
            <a:r>
              <a:rPr lang="en-US" sz="1800">
                <a:ea typeface="+mn-lt"/>
                <a:cs typeface="+mn-lt"/>
              </a:rPr>
              <a:t> ∨ </a:t>
            </a:r>
            <a:r>
              <a:rPr lang="en-US" sz="1800" err="1">
                <a:ea typeface="+mn-lt"/>
                <a:cs typeface="+mn-lt"/>
              </a:rPr>
              <a:t>T</a:t>
            </a:r>
            <a:r>
              <a:rPr lang="en-US" sz="1800" i="1" baseline="-25000" err="1">
                <a:ea typeface="+mn-lt"/>
                <a:cs typeface="+mn-lt"/>
              </a:rPr>
              <a:t>i</a:t>
            </a:r>
            <a:r>
              <a:rPr lang="en-US" sz="1800" i="1" baseline="-25000">
                <a:ea typeface="+mn-lt"/>
                <a:cs typeface="+mn-lt"/>
              </a:rPr>
              <a:t> or j, k2</a:t>
            </a:r>
            <a:r>
              <a:rPr lang="en-US" sz="1800">
                <a:ea typeface="+mn-lt"/>
                <a:cs typeface="+mn-lt"/>
              </a:rPr>
              <a:t> ∨ … ∨ </a:t>
            </a:r>
            <a:r>
              <a:rPr lang="en-US" sz="1800" err="1">
                <a:ea typeface="+mn-lt"/>
                <a:cs typeface="+mn-lt"/>
              </a:rPr>
              <a:t>T</a:t>
            </a:r>
            <a:r>
              <a:rPr lang="en-US" sz="1800" i="1" baseline="-25000" err="1">
                <a:ea typeface="+mn-lt"/>
                <a:cs typeface="+mn-lt"/>
              </a:rPr>
              <a:t>i</a:t>
            </a:r>
            <a:r>
              <a:rPr lang="en-US" sz="1800" i="1" baseline="-25000">
                <a:ea typeface="+mn-lt"/>
                <a:cs typeface="+mn-lt"/>
              </a:rPr>
              <a:t> or j, k(n-1)</a:t>
            </a:r>
            <a:r>
              <a:rPr lang="en-US" sz="1800">
                <a:ea typeface="+mn-lt"/>
                <a:cs typeface="+mn-lt"/>
              </a:rPr>
              <a:t>))</a:t>
            </a:r>
          </a:p>
        </p:txBody>
      </p:sp>
      <p:pic>
        <p:nvPicPr>
          <p:cNvPr id="1026" name="Picture 2">
            <a:extLst>
              <a:ext uri="{FF2B5EF4-FFF2-40B4-BE49-F238E27FC236}">
                <a16:creationId xmlns:a16="http://schemas.microsoft.com/office/drawing/2014/main" id="{FACC98E7-EBC8-4F78-92CA-A1BD18558D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213" y="911243"/>
            <a:ext cx="3666387" cy="75994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5" descr="A picture containing drawing&#10;&#10;Description automatically generated">
            <a:extLst>
              <a:ext uri="{FF2B5EF4-FFF2-40B4-BE49-F238E27FC236}">
                <a16:creationId xmlns:a16="http://schemas.microsoft.com/office/drawing/2014/main" id="{F0D39351-B360-4B18-AACB-AB2DD39ADCD7}"/>
              </a:ext>
            </a:extLst>
          </p:cNvPr>
          <p:cNvPicPr>
            <a:picLocks noChangeAspect="1"/>
          </p:cNvPicPr>
          <p:nvPr/>
        </p:nvPicPr>
        <p:blipFill>
          <a:blip r:embed="rId3"/>
          <a:stretch>
            <a:fillRect/>
          </a:stretch>
        </p:blipFill>
        <p:spPr>
          <a:xfrm>
            <a:off x="7964434" y="1071038"/>
            <a:ext cx="3676708" cy="4940042"/>
          </a:xfrm>
          <a:prstGeom prst="rect">
            <a:avLst/>
          </a:prstGeom>
        </p:spPr>
      </p:pic>
    </p:spTree>
    <p:extLst>
      <p:ext uri="{BB962C8B-B14F-4D97-AF65-F5344CB8AC3E}">
        <p14:creationId xmlns:p14="http://schemas.microsoft.com/office/powerpoint/2010/main" val="27989741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FA7DFAF3-0CA1-4F62-8BAE-D5E6FE2EDFE7}"/>
              </a:ext>
            </a:extLst>
          </p:cNvPr>
          <p:cNvSpPr>
            <a:spLocks noGrp="1"/>
          </p:cNvSpPr>
          <p:nvPr>
            <p:ph idx="1"/>
          </p:nvPr>
        </p:nvSpPr>
        <p:spPr>
          <a:xfrm>
            <a:off x="252999" y="1794954"/>
            <a:ext cx="6768853" cy="4862783"/>
          </a:xfrm>
        </p:spPr>
        <p:txBody>
          <a:bodyPr>
            <a:normAutofit/>
          </a:bodyPr>
          <a:lstStyle/>
          <a:p>
            <a:pPr marL="305435" indent="-305435"/>
            <a:r>
              <a:rPr lang="en-US" sz="1800"/>
              <a:t>The counter type (what type(s) are most effective) to a given type is as follows:</a:t>
            </a:r>
          </a:p>
          <a:p>
            <a:pPr marL="629920" lvl="1" indent="-305435"/>
            <a:r>
              <a:rPr lang="en-US" sz="1600" err="1"/>
              <a:t>T</a:t>
            </a:r>
            <a:r>
              <a:rPr lang="en-US" sz="1600" i="1" baseline="-25000" err="1"/>
              <a:t>i</a:t>
            </a:r>
            <a:r>
              <a:rPr lang="en-US" sz="1600" i="1" baseline="-25000"/>
              <a:t> ,</a:t>
            </a:r>
            <a:r>
              <a:rPr lang="en-US" sz="1600" i="1" baseline="-25000">
                <a:ea typeface="+mn-lt"/>
                <a:cs typeface="+mn-lt"/>
              </a:rPr>
              <a:t> k</a:t>
            </a:r>
            <a:r>
              <a:rPr lang="en-US" sz="1600">
                <a:ea typeface="+mn-lt"/>
                <a:cs typeface="+mn-lt"/>
              </a:rPr>
              <a:t>  →  (</a:t>
            </a:r>
            <a:r>
              <a:rPr lang="en-US" sz="1600" err="1">
                <a:ea typeface="+mn-lt"/>
                <a:cs typeface="+mn-lt"/>
              </a:rPr>
              <a:t>T</a:t>
            </a:r>
            <a:r>
              <a:rPr lang="en-US" sz="1600" i="1" baseline="-25000" err="1">
                <a:ea typeface="+mn-lt"/>
                <a:cs typeface="+mn-lt"/>
              </a:rPr>
              <a:t>j</a:t>
            </a:r>
            <a:r>
              <a:rPr lang="en-US" sz="1600" i="1" baseline="-25000">
                <a:ea typeface="+mn-lt"/>
                <a:cs typeface="+mn-lt"/>
              </a:rPr>
              <a:t>, k1</a:t>
            </a:r>
            <a:r>
              <a:rPr lang="en-US" sz="1600">
                <a:ea typeface="+mn-lt"/>
                <a:cs typeface="+mn-lt"/>
              </a:rPr>
              <a:t> ∨ … ∨ </a:t>
            </a:r>
            <a:r>
              <a:rPr lang="en-US" sz="1600" err="1">
                <a:ea typeface="+mn-lt"/>
                <a:cs typeface="+mn-lt"/>
              </a:rPr>
              <a:t>T</a:t>
            </a:r>
            <a:r>
              <a:rPr lang="en-US" sz="1600" i="1" baseline="-25000" err="1"/>
              <a:t>j</a:t>
            </a:r>
            <a:r>
              <a:rPr lang="en-US" sz="1600" i="1" baseline="-25000">
                <a:ea typeface="+mn-lt"/>
                <a:cs typeface="+mn-lt"/>
              </a:rPr>
              <a:t>, </a:t>
            </a:r>
            <a:r>
              <a:rPr lang="en-US" sz="1600" i="1" baseline="-25000" err="1">
                <a:ea typeface="+mn-lt"/>
                <a:cs typeface="+mn-lt"/>
              </a:rPr>
              <a:t>kn</a:t>
            </a:r>
            <a:r>
              <a:rPr lang="en-US" sz="1600">
                <a:ea typeface="+mn-lt"/>
                <a:cs typeface="+mn-lt"/>
              </a:rPr>
              <a:t> ∧  ~(</a:t>
            </a:r>
            <a:r>
              <a:rPr lang="en-US" sz="1600" err="1">
                <a:ea typeface="+mn-lt"/>
                <a:cs typeface="+mn-lt"/>
              </a:rPr>
              <a:t>T</a:t>
            </a:r>
            <a:r>
              <a:rPr lang="en-US" sz="1600" i="1" baseline="-25000" err="1">
                <a:ea typeface="+mn-lt"/>
                <a:cs typeface="+mn-lt"/>
              </a:rPr>
              <a:t>j</a:t>
            </a:r>
            <a:r>
              <a:rPr lang="en-US" sz="1600" i="1" baseline="-25000">
                <a:ea typeface="+mn-lt"/>
                <a:cs typeface="+mn-lt"/>
              </a:rPr>
              <a:t>, k1</a:t>
            </a:r>
            <a:r>
              <a:rPr lang="en-US" sz="1600">
                <a:ea typeface="+mn-lt"/>
                <a:cs typeface="+mn-lt"/>
              </a:rPr>
              <a:t> ∨ … ∨ </a:t>
            </a:r>
            <a:r>
              <a:rPr lang="en-US" sz="1600" err="1">
                <a:ea typeface="+mn-lt"/>
                <a:cs typeface="+mn-lt"/>
              </a:rPr>
              <a:t>T</a:t>
            </a:r>
            <a:r>
              <a:rPr lang="en-US" sz="1600" i="1" baseline="-25000" err="1">
                <a:ea typeface="+mn-lt"/>
                <a:cs typeface="+mn-lt"/>
              </a:rPr>
              <a:t>j</a:t>
            </a:r>
            <a:r>
              <a:rPr lang="en-US" sz="1600" i="1" baseline="-25000">
                <a:ea typeface="+mn-lt"/>
                <a:cs typeface="+mn-lt"/>
              </a:rPr>
              <a:t>, km</a:t>
            </a:r>
            <a:r>
              <a:rPr lang="en-US" sz="1600">
                <a:ea typeface="+mn-lt"/>
                <a:cs typeface="+mn-lt"/>
              </a:rPr>
              <a:t>))</a:t>
            </a:r>
            <a:endParaRPr lang="en-US" sz="1600"/>
          </a:p>
          <a:p>
            <a:pPr marL="629920" lvl="1" indent="-305435"/>
            <a:r>
              <a:rPr lang="en-US" sz="1600"/>
              <a:t>In words this can be describe as: </a:t>
            </a:r>
          </a:p>
          <a:p>
            <a:pPr marL="899795" lvl="2" indent="-269875"/>
            <a:r>
              <a:rPr lang="en-US" sz="1400"/>
              <a:t>Type k of a foe's </a:t>
            </a:r>
            <a:r>
              <a:rPr lang="en-US" sz="1400" i="1" err="1"/>
              <a:t>i</a:t>
            </a:r>
            <a:r>
              <a:rPr lang="en-US" sz="1400" err="1"/>
              <a:t>th</a:t>
            </a:r>
            <a:r>
              <a:rPr lang="en-US" sz="1400"/>
              <a:t> Pokémon implies that the player's </a:t>
            </a:r>
            <a:r>
              <a:rPr lang="en-US" sz="1400" i="1" err="1"/>
              <a:t>j</a:t>
            </a:r>
            <a:r>
              <a:rPr lang="en-US" sz="1400" err="1"/>
              <a:t>th</a:t>
            </a:r>
            <a:r>
              <a:rPr lang="en-US" sz="1400"/>
              <a:t> Pokémon should have any of types </a:t>
            </a:r>
            <a:r>
              <a:rPr lang="en-US" sz="1400" i="1"/>
              <a:t>k1</a:t>
            </a:r>
            <a:r>
              <a:rPr lang="en-US" sz="1400"/>
              <a:t> to </a:t>
            </a:r>
            <a:r>
              <a:rPr lang="en-US" sz="1400" i="1" err="1"/>
              <a:t>kn</a:t>
            </a:r>
            <a:r>
              <a:rPr lang="en-US" sz="1400"/>
              <a:t>, and none of the types </a:t>
            </a:r>
            <a:r>
              <a:rPr lang="en-US" sz="1400" i="1"/>
              <a:t>k1 </a:t>
            </a:r>
            <a:r>
              <a:rPr lang="en-US" sz="1400"/>
              <a:t>to </a:t>
            </a:r>
            <a:r>
              <a:rPr lang="en-US" sz="1400" i="1"/>
              <a:t>km</a:t>
            </a:r>
          </a:p>
          <a:p>
            <a:pPr marL="899795" lvl="2" indent="-269875"/>
            <a:r>
              <a:rPr lang="en-US" sz="1400"/>
              <a:t>The first part of the consequent before the conjunction symbol (</a:t>
            </a:r>
            <a:r>
              <a:rPr lang="en-US" sz="1400" err="1"/>
              <a:t>T</a:t>
            </a:r>
            <a:r>
              <a:rPr lang="en-US" sz="1400" i="1" baseline="-25000" err="1"/>
              <a:t>j</a:t>
            </a:r>
            <a:r>
              <a:rPr lang="en-US" sz="1400" i="1" baseline="-25000"/>
              <a:t>, k1</a:t>
            </a:r>
            <a:r>
              <a:rPr lang="en-US" sz="1400"/>
              <a:t> ∨ … ∨ </a:t>
            </a:r>
            <a:r>
              <a:rPr lang="en-US" sz="1400" err="1"/>
              <a:t>T</a:t>
            </a:r>
            <a:r>
              <a:rPr lang="en-US" sz="1400" i="1" baseline="-25000" err="1">
                <a:ea typeface="+mn-lt"/>
                <a:cs typeface="+mn-lt"/>
              </a:rPr>
              <a:t>j</a:t>
            </a:r>
            <a:r>
              <a:rPr lang="en-US" sz="1400" i="1" baseline="-25000"/>
              <a:t>, </a:t>
            </a:r>
            <a:r>
              <a:rPr lang="en-US" sz="1400" i="1" baseline="-25000" err="1"/>
              <a:t>kn</a:t>
            </a:r>
            <a:r>
              <a:rPr lang="en-US" sz="1400"/>
              <a:t> ) represents the types that are effective against the foe's type, while the second part of the consequent after the conjunction symbol (~(</a:t>
            </a:r>
            <a:r>
              <a:rPr lang="en-US" sz="1400" err="1"/>
              <a:t>T</a:t>
            </a:r>
            <a:r>
              <a:rPr lang="en-US" sz="1400" i="1" baseline="-25000" err="1"/>
              <a:t>j</a:t>
            </a:r>
            <a:r>
              <a:rPr lang="en-US" sz="1400" i="1" baseline="-25000"/>
              <a:t>, k1</a:t>
            </a:r>
            <a:r>
              <a:rPr lang="en-US" sz="1400"/>
              <a:t> ∨ … ∨ </a:t>
            </a:r>
            <a:r>
              <a:rPr lang="en-US" sz="1400" err="1"/>
              <a:t>T</a:t>
            </a:r>
            <a:r>
              <a:rPr lang="en-US" sz="1400" i="1" baseline="-25000" err="1"/>
              <a:t>j</a:t>
            </a:r>
            <a:r>
              <a:rPr lang="en-US" sz="1400" i="1" baseline="-25000"/>
              <a:t>, km</a:t>
            </a:r>
            <a:r>
              <a:rPr lang="en-US" sz="1400"/>
              <a:t>) represent the types that are weak against the foe's type (i.e. the types that the foe's type is effective against)</a:t>
            </a:r>
            <a:endParaRPr lang="en-US" sz="1400" i="1"/>
          </a:p>
          <a:p>
            <a:pPr marL="629920" lvl="1" indent="-305435"/>
            <a:r>
              <a:rPr lang="en-US"/>
              <a:t>The amount of types effective and ineffective against a given type vary on the given type, as seen in the table to the right</a:t>
            </a:r>
            <a:endParaRPr lang="en-US" sz="1600"/>
          </a:p>
        </p:txBody>
      </p:sp>
      <p:pic>
        <p:nvPicPr>
          <p:cNvPr id="1026" name="Picture 2">
            <a:extLst>
              <a:ext uri="{FF2B5EF4-FFF2-40B4-BE49-F238E27FC236}">
                <a16:creationId xmlns:a16="http://schemas.microsoft.com/office/drawing/2014/main" id="{FACC98E7-EBC8-4F78-92CA-A1BD18558D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213" y="911243"/>
            <a:ext cx="3666387" cy="75994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8" descr="Icon&#10;&#10;Description automatically generated">
            <a:extLst>
              <a:ext uri="{FF2B5EF4-FFF2-40B4-BE49-F238E27FC236}">
                <a16:creationId xmlns:a16="http://schemas.microsoft.com/office/drawing/2014/main" id="{4EEBACEA-FE52-4681-A1F4-7583B1BCC734}"/>
              </a:ext>
            </a:extLst>
          </p:cNvPr>
          <p:cNvPicPr>
            <a:picLocks noChangeAspect="1"/>
          </p:cNvPicPr>
          <p:nvPr/>
        </p:nvPicPr>
        <p:blipFill>
          <a:blip r:embed="rId3"/>
          <a:stretch>
            <a:fillRect/>
          </a:stretch>
        </p:blipFill>
        <p:spPr>
          <a:xfrm>
            <a:off x="4945502" y="150758"/>
            <a:ext cx="1682655" cy="2207788"/>
          </a:xfrm>
          <a:prstGeom prst="rect">
            <a:avLst/>
          </a:prstGeom>
        </p:spPr>
      </p:pic>
      <p:graphicFrame>
        <p:nvGraphicFramePr>
          <p:cNvPr id="9" name="Table 9">
            <a:extLst>
              <a:ext uri="{FF2B5EF4-FFF2-40B4-BE49-F238E27FC236}">
                <a16:creationId xmlns:a16="http://schemas.microsoft.com/office/drawing/2014/main" id="{450B31DC-8080-4673-922B-E478D5360D32}"/>
              </a:ext>
            </a:extLst>
          </p:cNvPr>
          <p:cNvGraphicFramePr>
            <a:graphicFrameLocks noGrp="1"/>
          </p:cNvGraphicFramePr>
          <p:nvPr>
            <p:extLst>
              <p:ext uri="{D42A27DB-BD31-4B8C-83A1-F6EECF244321}">
                <p14:modId xmlns:p14="http://schemas.microsoft.com/office/powerpoint/2010/main" val="2611682086"/>
              </p:ext>
            </p:extLst>
          </p:nvPr>
        </p:nvGraphicFramePr>
        <p:xfrm>
          <a:off x="7092495" y="225217"/>
          <a:ext cx="4927419" cy="6349256"/>
        </p:xfrm>
        <a:graphic>
          <a:graphicData uri="http://schemas.openxmlformats.org/drawingml/2006/table">
            <a:tbl>
              <a:tblPr firstRow="1" bandRow="1">
                <a:tableStyleId>{8799B23B-EC83-4686-B30A-512413B5E67A}</a:tableStyleId>
              </a:tblPr>
              <a:tblGrid>
                <a:gridCol w="1642473">
                  <a:extLst>
                    <a:ext uri="{9D8B030D-6E8A-4147-A177-3AD203B41FA5}">
                      <a16:colId xmlns:a16="http://schemas.microsoft.com/office/drawing/2014/main" val="767759666"/>
                    </a:ext>
                  </a:extLst>
                </a:gridCol>
                <a:gridCol w="1642473">
                  <a:extLst>
                    <a:ext uri="{9D8B030D-6E8A-4147-A177-3AD203B41FA5}">
                      <a16:colId xmlns:a16="http://schemas.microsoft.com/office/drawing/2014/main" val="4001533936"/>
                    </a:ext>
                  </a:extLst>
                </a:gridCol>
                <a:gridCol w="1642473">
                  <a:extLst>
                    <a:ext uri="{9D8B030D-6E8A-4147-A177-3AD203B41FA5}">
                      <a16:colId xmlns:a16="http://schemas.microsoft.com/office/drawing/2014/main" val="187436932"/>
                    </a:ext>
                  </a:extLst>
                </a:gridCol>
              </a:tblGrid>
              <a:tr h="503733">
                <a:tc>
                  <a:txBody>
                    <a:bodyPr/>
                    <a:lstStyle/>
                    <a:p>
                      <a:r>
                        <a:rPr lang="en-US" sz="1400"/>
                        <a:t>Type</a:t>
                      </a:r>
                    </a:p>
                  </a:txBody>
                  <a:tcPr/>
                </a:tc>
                <a:tc>
                  <a:txBody>
                    <a:bodyPr/>
                    <a:lstStyle/>
                    <a:p>
                      <a:r>
                        <a:rPr lang="en-US" sz="1400"/>
                        <a:t>More Effective Against</a:t>
                      </a:r>
                    </a:p>
                  </a:txBody>
                  <a:tcPr/>
                </a:tc>
                <a:tc>
                  <a:txBody>
                    <a:bodyPr/>
                    <a:lstStyle/>
                    <a:p>
                      <a:r>
                        <a:rPr lang="en-US" sz="1400"/>
                        <a:t>Weak Against</a:t>
                      </a:r>
                    </a:p>
                  </a:txBody>
                  <a:tcPr/>
                </a:tc>
                <a:extLst>
                  <a:ext uri="{0D108BD9-81ED-4DB2-BD59-A6C34878D82A}">
                    <a16:rowId xmlns:a16="http://schemas.microsoft.com/office/drawing/2014/main" val="2137206099"/>
                  </a:ext>
                </a:extLst>
              </a:tr>
              <a:tr h="614308">
                <a:tc>
                  <a:txBody>
                    <a:bodyPr/>
                    <a:lstStyle/>
                    <a:p>
                      <a:pPr algn="ctr"/>
                      <a:r>
                        <a:rPr lang="en-US" sz="1400"/>
                        <a:t>Fire</a:t>
                      </a:r>
                    </a:p>
                  </a:txBody>
                  <a:tcPr anchor="ctr"/>
                </a:tc>
                <a:tc>
                  <a:txBody>
                    <a:bodyPr/>
                    <a:lstStyle/>
                    <a:p>
                      <a:pPr algn="ctr"/>
                      <a:r>
                        <a:rPr lang="en-US" sz="1400"/>
                        <a:t>Grass</a:t>
                      </a:r>
                      <a:br>
                        <a:rPr lang="en-US" sz="1400"/>
                      </a:br>
                      <a:r>
                        <a:rPr lang="en-US" sz="1400"/>
                        <a:t>Ice</a:t>
                      </a:r>
                    </a:p>
                  </a:txBody>
                  <a:tcPr anchor="ctr"/>
                </a:tc>
                <a:tc>
                  <a:txBody>
                    <a:bodyPr/>
                    <a:lstStyle/>
                    <a:p>
                      <a:pPr algn="ctr"/>
                      <a:r>
                        <a:rPr lang="en-US" sz="1400"/>
                        <a:t>Water</a:t>
                      </a:r>
                      <a:br>
                        <a:rPr lang="en-US" sz="1400"/>
                      </a:br>
                      <a:r>
                        <a:rPr lang="en-US" sz="1400"/>
                        <a:t>Ground</a:t>
                      </a:r>
                    </a:p>
                  </a:txBody>
                  <a:tcPr anchor="ctr"/>
                </a:tc>
                <a:extLst>
                  <a:ext uri="{0D108BD9-81ED-4DB2-BD59-A6C34878D82A}">
                    <a16:rowId xmlns:a16="http://schemas.microsoft.com/office/drawing/2014/main" val="3228280037"/>
                  </a:ext>
                </a:extLst>
              </a:tr>
              <a:tr h="712599">
                <a:tc>
                  <a:txBody>
                    <a:bodyPr/>
                    <a:lstStyle/>
                    <a:p>
                      <a:pPr algn="ctr"/>
                      <a:r>
                        <a:rPr lang="en-US" sz="1400"/>
                        <a:t>Water</a:t>
                      </a:r>
                    </a:p>
                  </a:txBody>
                  <a:tcPr anchor="ctr"/>
                </a:tc>
                <a:tc>
                  <a:txBody>
                    <a:bodyPr/>
                    <a:lstStyle/>
                    <a:p>
                      <a:pPr algn="ctr"/>
                      <a:r>
                        <a:rPr lang="en-US" sz="1400"/>
                        <a:t>Fire</a:t>
                      </a:r>
                      <a:br>
                        <a:rPr lang="en-US" sz="1400"/>
                      </a:br>
                      <a:r>
                        <a:rPr lang="en-US" sz="1400"/>
                        <a:t>Ground</a:t>
                      </a:r>
                      <a:br>
                        <a:rPr lang="en-US" sz="1400"/>
                      </a:br>
                      <a:r>
                        <a:rPr lang="en-US" sz="1400"/>
                        <a:t>Rock</a:t>
                      </a:r>
                    </a:p>
                  </a:txBody>
                  <a:tcPr anchor="ctr"/>
                </a:tc>
                <a:tc>
                  <a:txBody>
                    <a:bodyPr/>
                    <a:lstStyle/>
                    <a:p>
                      <a:pPr algn="ctr"/>
                      <a:r>
                        <a:rPr lang="en-US" sz="1400"/>
                        <a:t>Grass</a:t>
                      </a:r>
                      <a:br>
                        <a:rPr lang="en-US" sz="1400"/>
                      </a:br>
                      <a:r>
                        <a:rPr lang="en-US" sz="1400"/>
                        <a:t>Electric</a:t>
                      </a:r>
                    </a:p>
                  </a:txBody>
                  <a:tcPr anchor="ctr"/>
                </a:tc>
                <a:extLst>
                  <a:ext uri="{0D108BD9-81ED-4DB2-BD59-A6C34878D82A}">
                    <a16:rowId xmlns:a16="http://schemas.microsoft.com/office/drawing/2014/main" val="3006386554"/>
                  </a:ext>
                </a:extLst>
              </a:tr>
              <a:tr h="712599">
                <a:tc>
                  <a:txBody>
                    <a:bodyPr/>
                    <a:lstStyle/>
                    <a:p>
                      <a:pPr algn="ctr"/>
                      <a:r>
                        <a:rPr lang="en-US" sz="1400"/>
                        <a:t>Grass</a:t>
                      </a:r>
                    </a:p>
                  </a:txBody>
                  <a:tcPr anchor="ctr"/>
                </a:tc>
                <a:tc>
                  <a:txBody>
                    <a:bodyPr/>
                    <a:lstStyle/>
                    <a:p>
                      <a:pPr algn="ctr"/>
                      <a:r>
                        <a:rPr lang="en-US" sz="1400"/>
                        <a:t>Water</a:t>
                      </a:r>
                      <a:br>
                        <a:rPr lang="en-US" sz="1400"/>
                      </a:br>
                      <a:r>
                        <a:rPr lang="en-US" sz="1400"/>
                        <a:t>Ground</a:t>
                      </a:r>
                    </a:p>
                    <a:p>
                      <a:pPr lvl="0" algn="ctr">
                        <a:buNone/>
                      </a:pPr>
                      <a:r>
                        <a:rPr lang="en-US" sz="1400"/>
                        <a:t>Rock</a:t>
                      </a:r>
                    </a:p>
                  </a:txBody>
                  <a:tcPr anchor="ctr"/>
                </a:tc>
                <a:tc>
                  <a:txBody>
                    <a:bodyPr/>
                    <a:lstStyle/>
                    <a:p>
                      <a:pPr algn="ctr"/>
                      <a:r>
                        <a:rPr lang="en-US" sz="1400"/>
                        <a:t>Fire</a:t>
                      </a:r>
                      <a:br>
                        <a:rPr lang="en-US" sz="1400"/>
                      </a:br>
                      <a:r>
                        <a:rPr lang="en-US" sz="1400"/>
                        <a:t>Ice</a:t>
                      </a:r>
                    </a:p>
                    <a:p>
                      <a:pPr lvl="0" algn="ctr">
                        <a:buNone/>
                      </a:pPr>
                      <a:r>
                        <a:rPr lang="en-US" sz="1400"/>
                        <a:t>Flying</a:t>
                      </a:r>
                    </a:p>
                  </a:txBody>
                  <a:tcPr anchor="ctr"/>
                </a:tc>
                <a:extLst>
                  <a:ext uri="{0D108BD9-81ED-4DB2-BD59-A6C34878D82A}">
                    <a16:rowId xmlns:a16="http://schemas.microsoft.com/office/drawing/2014/main" val="2454479660"/>
                  </a:ext>
                </a:extLst>
              </a:tr>
              <a:tr h="614308">
                <a:tc>
                  <a:txBody>
                    <a:bodyPr/>
                    <a:lstStyle/>
                    <a:p>
                      <a:pPr algn="ctr"/>
                      <a:r>
                        <a:rPr lang="en-US" sz="1400"/>
                        <a:t>Electric</a:t>
                      </a:r>
                    </a:p>
                  </a:txBody>
                  <a:tcPr anchor="ctr"/>
                </a:tc>
                <a:tc>
                  <a:txBody>
                    <a:bodyPr/>
                    <a:lstStyle/>
                    <a:p>
                      <a:pPr algn="ctr"/>
                      <a:r>
                        <a:rPr lang="en-US" sz="1400"/>
                        <a:t>Water</a:t>
                      </a:r>
                      <a:br>
                        <a:rPr lang="en-US" sz="1400"/>
                      </a:br>
                      <a:r>
                        <a:rPr lang="en-US" sz="1400"/>
                        <a:t>Flying</a:t>
                      </a:r>
                    </a:p>
                  </a:txBody>
                  <a:tcPr anchor="ctr"/>
                </a:tc>
                <a:tc>
                  <a:txBody>
                    <a:bodyPr/>
                    <a:lstStyle/>
                    <a:p>
                      <a:pPr algn="ctr"/>
                      <a:r>
                        <a:rPr lang="en-US" sz="1400"/>
                        <a:t>Ground</a:t>
                      </a:r>
                    </a:p>
                  </a:txBody>
                  <a:tcPr anchor="ctr"/>
                </a:tc>
                <a:extLst>
                  <a:ext uri="{0D108BD9-81ED-4DB2-BD59-A6C34878D82A}">
                    <a16:rowId xmlns:a16="http://schemas.microsoft.com/office/drawing/2014/main" val="215155612"/>
                  </a:ext>
                </a:extLst>
              </a:tr>
              <a:tr h="712599">
                <a:tc>
                  <a:txBody>
                    <a:bodyPr/>
                    <a:lstStyle/>
                    <a:p>
                      <a:pPr algn="ctr"/>
                      <a:r>
                        <a:rPr lang="en-US" sz="1400"/>
                        <a:t>Ice</a:t>
                      </a:r>
                    </a:p>
                  </a:txBody>
                  <a:tcPr anchor="ctr"/>
                </a:tc>
                <a:tc>
                  <a:txBody>
                    <a:bodyPr/>
                    <a:lstStyle/>
                    <a:p>
                      <a:pPr algn="ctr"/>
                      <a:r>
                        <a:rPr lang="en-US" sz="1400"/>
                        <a:t>Grass</a:t>
                      </a:r>
                      <a:br>
                        <a:rPr lang="en-US" sz="1400"/>
                      </a:br>
                      <a:r>
                        <a:rPr lang="en-US" sz="1400"/>
                        <a:t>Ground</a:t>
                      </a:r>
                      <a:br>
                        <a:rPr lang="en-US" sz="1400"/>
                      </a:br>
                      <a:r>
                        <a:rPr lang="en-US" sz="1400"/>
                        <a:t>Flying</a:t>
                      </a:r>
                    </a:p>
                  </a:txBody>
                  <a:tcPr anchor="ctr"/>
                </a:tc>
                <a:tc>
                  <a:txBody>
                    <a:bodyPr/>
                    <a:lstStyle/>
                    <a:p>
                      <a:pPr algn="ctr"/>
                      <a:r>
                        <a:rPr lang="en-US" sz="1400"/>
                        <a:t>Fire</a:t>
                      </a:r>
                      <a:br>
                        <a:rPr lang="en-US" sz="1400"/>
                      </a:br>
                      <a:r>
                        <a:rPr lang="en-US" sz="1400"/>
                        <a:t>Rock</a:t>
                      </a:r>
                    </a:p>
                  </a:txBody>
                  <a:tcPr anchor="ctr"/>
                </a:tc>
                <a:extLst>
                  <a:ext uri="{0D108BD9-81ED-4DB2-BD59-A6C34878D82A}">
                    <a16:rowId xmlns:a16="http://schemas.microsoft.com/office/drawing/2014/main" val="3744449815"/>
                  </a:ext>
                </a:extLst>
              </a:tr>
              <a:tr h="921463">
                <a:tc>
                  <a:txBody>
                    <a:bodyPr/>
                    <a:lstStyle/>
                    <a:p>
                      <a:pPr algn="ctr"/>
                      <a:r>
                        <a:rPr lang="en-US" sz="1400"/>
                        <a:t>Ground</a:t>
                      </a:r>
                    </a:p>
                  </a:txBody>
                  <a:tcPr anchor="ctr"/>
                </a:tc>
                <a:tc>
                  <a:txBody>
                    <a:bodyPr/>
                    <a:lstStyle/>
                    <a:p>
                      <a:pPr algn="ctr"/>
                      <a:r>
                        <a:rPr lang="en-US" sz="1400"/>
                        <a:t>Fire</a:t>
                      </a:r>
                      <a:br>
                        <a:rPr lang="en-US" sz="1400"/>
                      </a:br>
                      <a:r>
                        <a:rPr lang="en-US" sz="1400"/>
                        <a:t>Electric</a:t>
                      </a:r>
                      <a:br>
                        <a:rPr lang="en-US" sz="1400"/>
                      </a:br>
                      <a:r>
                        <a:rPr lang="en-US" sz="1400"/>
                        <a:t>Rock</a:t>
                      </a:r>
                    </a:p>
                  </a:txBody>
                  <a:tcPr anchor="ctr"/>
                </a:tc>
                <a:tc>
                  <a:txBody>
                    <a:bodyPr/>
                    <a:lstStyle/>
                    <a:p>
                      <a:pPr algn="ctr"/>
                      <a:r>
                        <a:rPr lang="en-US" sz="1400"/>
                        <a:t>Water</a:t>
                      </a:r>
                      <a:br>
                        <a:rPr lang="en-US" sz="1400"/>
                      </a:br>
                      <a:r>
                        <a:rPr lang="en-US" sz="1400"/>
                        <a:t>Grass</a:t>
                      </a:r>
                      <a:br>
                        <a:rPr lang="en-US" sz="1400"/>
                      </a:br>
                      <a:r>
                        <a:rPr lang="en-US" sz="1400"/>
                        <a:t>Ice</a:t>
                      </a:r>
                    </a:p>
                    <a:p>
                      <a:pPr lvl="0" algn="ctr">
                        <a:buNone/>
                      </a:pPr>
                      <a:r>
                        <a:rPr lang="en-US" sz="1400"/>
                        <a:t>Flying</a:t>
                      </a:r>
                    </a:p>
                  </a:txBody>
                  <a:tcPr anchor="ctr"/>
                </a:tc>
                <a:extLst>
                  <a:ext uri="{0D108BD9-81ED-4DB2-BD59-A6C34878D82A}">
                    <a16:rowId xmlns:a16="http://schemas.microsoft.com/office/drawing/2014/main" val="1780967993"/>
                  </a:ext>
                </a:extLst>
              </a:tr>
              <a:tr h="712599">
                <a:tc>
                  <a:txBody>
                    <a:bodyPr/>
                    <a:lstStyle/>
                    <a:p>
                      <a:pPr algn="ctr"/>
                      <a:r>
                        <a:rPr lang="en-US" sz="1400"/>
                        <a:t>Flying</a:t>
                      </a:r>
                    </a:p>
                  </a:txBody>
                  <a:tcPr anchor="ctr"/>
                </a:tc>
                <a:tc>
                  <a:txBody>
                    <a:bodyPr/>
                    <a:lstStyle/>
                    <a:p>
                      <a:pPr algn="ctr"/>
                      <a:r>
                        <a:rPr lang="en-US" sz="1400"/>
                        <a:t>Grass</a:t>
                      </a:r>
                    </a:p>
                  </a:txBody>
                  <a:tcPr anchor="ctr"/>
                </a:tc>
                <a:tc>
                  <a:txBody>
                    <a:bodyPr/>
                    <a:lstStyle/>
                    <a:p>
                      <a:pPr algn="ctr"/>
                      <a:r>
                        <a:rPr lang="en-US" sz="1400"/>
                        <a:t>Electric</a:t>
                      </a:r>
                      <a:br>
                        <a:rPr lang="en-US" sz="1400"/>
                      </a:br>
                      <a:r>
                        <a:rPr lang="en-US" sz="1400"/>
                        <a:t>Ice</a:t>
                      </a:r>
                      <a:br>
                        <a:rPr lang="en-US" sz="1400"/>
                      </a:br>
                      <a:r>
                        <a:rPr lang="en-US" sz="1400"/>
                        <a:t>Rock</a:t>
                      </a:r>
                    </a:p>
                  </a:txBody>
                  <a:tcPr anchor="ctr"/>
                </a:tc>
                <a:extLst>
                  <a:ext uri="{0D108BD9-81ED-4DB2-BD59-A6C34878D82A}">
                    <a16:rowId xmlns:a16="http://schemas.microsoft.com/office/drawing/2014/main" val="69511539"/>
                  </a:ext>
                </a:extLst>
              </a:tr>
              <a:tr h="712599">
                <a:tc>
                  <a:txBody>
                    <a:bodyPr/>
                    <a:lstStyle/>
                    <a:p>
                      <a:pPr lvl="0" algn="ctr">
                        <a:buNone/>
                      </a:pPr>
                      <a:r>
                        <a:rPr lang="en-US" sz="1400"/>
                        <a:t>Rock</a:t>
                      </a:r>
                    </a:p>
                  </a:txBody>
                  <a:tcPr anchor="ctr"/>
                </a:tc>
                <a:tc>
                  <a:txBody>
                    <a:bodyPr/>
                    <a:lstStyle/>
                    <a:p>
                      <a:pPr lvl="0" algn="ctr">
                        <a:buNone/>
                      </a:pPr>
                      <a:r>
                        <a:rPr lang="en-US" sz="1400"/>
                        <a:t>Fire</a:t>
                      </a:r>
                      <a:br>
                        <a:rPr lang="en-US" sz="1400"/>
                      </a:br>
                      <a:r>
                        <a:rPr lang="en-US" sz="1400"/>
                        <a:t>Ice</a:t>
                      </a:r>
                    </a:p>
                    <a:p>
                      <a:pPr lvl="0" algn="ctr">
                        <a:buNone/>
                      </a:pPr>
                      <a:r>
                        <a:rPr lang="en-US" sz="1400"/>
                        <a:t>Flying</a:t>
                      </a:r>
                    </a:p>
                  </a:txBody>
                  <a:tcPr anchor="ctr"/>
                </a:tc>
                <a:tc>
                  <a:txBody>
                    <a:bodyPr/>
                    <a:lstStyle/>
                    <a:p>
                      <a:pPr lvl="0" algn="ctr">
                        <a:buNone/>
                      </a:pPr>
                      <a:r>
                        <a:rPr lang="en-US" sz="1400"/>
                        <a:t>Water</a:t>
                      </a:r>
                      <a:br>
                        <a:rPr lang="en-US" sz="1400"/>
                      </a:br>
                      <a:r>
                        <a:rPr lang="en-US" sz="1400"/>
                        <a:t>Grass</a:t>
                      </a:r>
                      <a:br>
                        <a:rPr lang="en-US" sz="1400"/>
                      </a:br>
                      <a:r>
                        <a:rPr lang="en-US" sz="1400"/>
                        <a:t>Ground</a:t>
                      </a:r>
                    </a:p>
                  </a:txBody>
                  <a:tcPr anchor="ctr"/>
                </a:tc>
                <a:extLst>
                  <a:ext uri="{0D108BD9-81ED-4DB2-BD59-A6C34878D82A}">
                    <a16:rowId xmlns:a16="http://schemas.microsoft.com/office/drawing/2014/main" val="4101288138"/>
                  </a:ext>
                </a:extLst>
              </a:tr>
            </a:tbl>
          </a:graphicData>
        </a:graphic>
      </p:graphicFrame>
    </p:spTree>
    <p:extLst>
      <p:ext uri="{BB962C8B-B14F-4D97-AF65-F5344CB8AC3E}">
        <p14:creationId xmlns:p14="http://schemas.microsoft.com/office/powerpoint/2010/main" val="22801609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6CC959-58BE-47A8-BF21-F4883AE202A5}"/>
              </a:ext>
            </a:extLst>
          </p:cNvPr>
          <p:cNvSpPr>
            <a:spLocks noGrp="1"/>
          </p:cNvSpPr>
          <p:nvPr>
            <p:ph idx="1"/>
          </p:nvPr>
        </p:nvSpPr>
        <p:spPr/>
        <p:txBody>
          <a:bodyPr/>
          <a:lstStyle/>
          <a:p>
            <a:pPr marL="305435" indent="-305435"/>
            <a:endParaRPr lang="en-US">
              <a:ea typeface="+mn-lt"/>
              <a:cs typeface="+mn-lt"/>
            </a:endParaRPr>
          </a:p>
          <a:p>
            <a:pPr marL="305435" indent="-305435"/>
            <a:r>
              <a:rPr lang="en-US">
                <a:ea typeface="+mn-lt"/>
                <a:cs typeface="+mn-lt"/>
              </a:rPr>
              <a:t>Explored the model via constraint testing, to see if the constraints we proposed were necessary to achieve a valid result. This was a good way to explore it during our construction phase, as it allowed us to make our </a:t>
            </a:r>
            <a:r>
              <a:rPr lang="en-US" err="1">
                <a:ea typeface="+mn-lt"/>
                <a:cs typeface="+mn-lt"/>
              </a:rPr>
              <a:t>sequents</a:t>
            </a:r>
            <a:r>
              <a:rPr lang="en-US">
                <a:ea typeface="+mn-lt"/>
                <a:cs typeface="+mn-lt"/>
              </a:rPr>
              <a:t> and propositions more concise. </a:t>
            </a:r>
          </a:p>
          <a:p>
            <a:pPr marL="305435" indent="-305435"/>
            <a:r>
              <a:rPr lang="en-US"/>
              <a:t>For this, we tested the need for constraints with their propositional versions in Jape. Negating one of the constraints, we found that the proofs do not hold without each constraint in the antecedents.</a:t>
            </a:r>
          </a:p>
          <a:p>
            <a:pPr marL="305435" indent="-305435"/>
            <a:r>
              <a:rPr lang="en-US"/>
              <a:t>This agrees with how we designed our </a:t>
            </a:r>
            <a:r>
              <a:rPr lang="en-US" err="1"/>
              <a:t>sequents</a:t>
            </a:r>
            <a:r>
              <a:rPr lang="en-US"/>
              <a:t>, being so each premise is a specific constraint needed to model our project. Because of this, if we take out a constraint, there is a lack of arguments that lead to our conclusions.</a:t>
            </a:r>
          </a:p>
          <a:p>
            <a:pPr marL="305435" indent="-305435"/>
            <a:r>
              <a:rPr lang="en-US">
                <a:ea typeface="+mn-lt"/>
                <a:cs typeface="+mn-lt"/>
              </a:rPr>
              <a:t>In the future, once we finish more of the project, we will test our model using different methods for more results.</a:t>
            </a:r>
          </a:p>
          <a:p>
            <a:pPr marL="305435" indent="-305435"/>
            <a:endParaRPr lang="en-US">
              <a:ea typeface="+mn-lt"/>
              <a:cs typeface="+mn-lt"/>
            </a:endParaRPr>
          </a:p>
          <a:p>
            <a:pPr marL="305435" indent="-305435"/>
            <a:endParaRPr lang="en-US">
              <a:ea typeface="+mn-lt"/>
              <a:cs typeface="+mn-lt"/>
            </a:endParaRPr>
          </a:p>
        </p:txBody>
      </p:sp>
      <p:pic>
        <p:nvPicPr>
          <p:cNvPr id="5" name="Picture 5" descr="Logo&#10;&#10;Description automatically generated">
            <a:extLst>
              <a:ext uri="{FF2B5EF4-FFF2-40B4-BE49-F238E27FC236}">
                <a16:creationId xmlns:a16="http://schemas.microsoft.com/office/drawing/2014/main" id="{B39088A9-6210-421B-953C-79F5DA428149}"/>
              </a:ext>
            </a:extLst>
          </p:cNvPr>
          <p:cNvPicPr>
            <a:picLocks noChangeAspect="1"/>
          </p:cNvPicPr>
          <p:nvPr/>
        </p:nvPicPr>
        <p:blipFill>
          <a:blip r:embed="rId2"/>
          <a:stretch>
            <a:fillRect/>
          </a:stretch>
        </p:blipFill>
        <p:spPr>
          <a:xfrm>
            <a:off x="10572707" y="4963349"/>
            <a:ext cx="1297460" cy="1654851"/>
          </a:xfrm>
          <a:prstGeom prst="rect">
            <a:avLst/>
          </a:prstGeom>
        </p:spPr>
      </p:pic>
      <p:pic>
        <p:nvPicPr>
          <p:cNvPr id="6" name="Picture 6" descr="A picture containing logo&#10;&#10;Description automatically generated">
            <a:extLst>
              <a:ext uri="{FF2B5EF4-FFF2-40B4-BE49-F238E27FC236}">
                <a16:creationId xmlns:a16="http://schemas.microsoft.com/office/drawing/2014/main" id="{D7599F29-01E5-4C70-9B3D-CABE81B62790}"/>
              </a:ext>
            </a:extLst>
          </p:cNvPr>
          <p:cNvPicPr>
            <a:picLocks noChangeAspect="1"/>
          </p:cNvPicPr>
          <p:nvPr/>
        </p:nvPicPr>
        <p:blipFill>
          <a:blip r:embed="rId3"/>
          <a:stretch>
            <a:fillRect/>
          </a:stretch>
        </p:blipFill>
        <p:spPr>
          <a:xfrm rot="1380000">
            <a:off x="6871226" y="873577"/>
            <a:ext cx="1500222" cy="1501368"/>
          </a:xfrm>
          <a:prstGeom prst="rect">
            <a:avLst/>
          </a:prstGeom>
        </p:spPr>
      </p:pic>
      <p:pic>
        <p:nvPicPr>
          <p:cNvPr id="7" name="Picture 7" descr="A picture containing drawing&#10;&#10;Description automatically generated">
            <a:extLst>
              <a:ext uri="{FF2B5EF4-FFF2-40B4-BE49-F238E27FC236}">
                <a16:creationId xmlns:a16="http://schemas.microsoft.com/office/drawing/2014/main" id="{87F433AA-58BF-425F-B19B-66FD442D6744}"/>
              </a:ext>
            </a:extLst>
          </p:cNvPr>
          <p:cNvPicPr>
            <a:picLocks noChangeAspect="1"/>
          </p:cNvPicPr>
          <p:nvPr/>
        </p:nvPicPr>
        <p:blipFill>
          <a:blip r:embed="rId4"/>
          <a:stretch>
            <a:fillRect/>
          </a:stretch>
        </p:blipFill>
        <p:spPr>
          <a:xfrm>
            <a:off x="633664" y="883028"/>
            <a:ext cx="5059279" cy="1001211"/>
          </a:xfrm>
          <a:prstGeom prst="rect">
            <a:avLst/>
          </a:prstGeom>
        </p:spPr>
      </p:pic>
      <p:pic>
        <p:nvPicPr>
          <p:cNvPr id="10" name="Picture 10" descr="A picture containing logo&#10;&#10;Description automatically generated">
            <a:extLst>
              <a:ext uri="{FF2B5EF4-FFF2-40B4-BE49-F238E27FC236}">
                <a16:creationId xmlns:a16="http://schemas.microsoft.com/office/drawing/2014/main" id="{15C9E2D7-FA5C-4514-938C-866CF9FFF3BB}"/>
              </a:ext>
            </a:extLst>
          </p:cNvPr>
          <p:cNvPicPr>
            <a:picLocks noChangeAspect="1"/>
          </p:cNvPicPr>
          <p:nvPr/>
        </p:nvPicPr>
        <p:blipFill>
          <a:blip r:embed="rId5"/>
          <a:stretch>
            <a:fillRect/>
          </a:stretch>
        </p:blipFill>
        <p:spPr>
          <a:xfrm>
            <a:off x="5437891" y="5435620"/>
            <a:ext cx="1300743" cy="1291779"/>
          </a:xfrm>
          <a:prstGeom prst="rect">
            <a:avLst/>
          </a:prstGeom>
        </p:spPr>
      </p:pic>
      <p:pic>
        <p:nvPicPr>
          <p:cNvPr id="12" name="Picture 12" descr="Icon&#10;&#10;Description automatically generated">
            <a:extLst>
              <a:ext uri="{FF2B5EF4-FFF2-40B4-BE49-F238E27FC236}">
                <a16:creationId xmlns:a16="http://schemas.microsoft.com/office/drawing/2014/main" id="{6208CB65-8364-4F2C-818B-277BBDD656AC}"/>
              </a:ext>
            </a:extLst>
          </p:cNvPr>
          <p:cNvPicPr>
            <a:picLocks noChangeAspect="1"/>
          </p:cNvPicPr>
          <p:nvPr/>
        </p:nvPicPr>
        <p:blipFill>
          <a:blip r:embed="rId6"/>
          <a:stretch>
            <a:fillRect/>
          </a:stretch>
        </p:blipFill>
        <p:spPr>
          <a:xfrm>
            <a:off x="332874" y="5436268"/>
            <a:ext cx="1299411" cy="1289385"/>
          </a:xfrm>
          <a:prstGeom prst="rect">
            <a:avLst/>
          </a:prstGeom>
        </p:spPr>
      </p:pic>
    </p:spTree>
    <p:extLst>
      <p:ext uri="{BB962C8B-B14F-4D97-AF65-F5344CB8AC3E}">
        <p14:creationId xmlns:p14="http://schemas.microsoft.com/office/powerpoint/2010/main" val="496184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Icon&#10;&#10;Description automatically generated">
            <a:extLst>
              <a:ext uri="{FF2B5EF4-FFF2-40B4-BE49-F238E27FC236}">
                <a16:creationId xmlns:a16="http://schemas.microsoft.com/office/drawing/2014/main" id="{2A91B456-DA7E-4276-952E-04717E5D9758}"/>
              </a:ext>
            </a:extLst>
          </p:cNvPr>
          <p:cNvPicPr>
            <a:picLocks noChangeAspect="1"/>
          </p:cNvPicPr>
          <p:nvPr/>
        </p:nvPicPr>
        <p:blipFill>
          <a:blip r:embed="rId2"/>
          <a:stretch>
            <a:fillRect/>
          </a:stretch>
        </p:blipFill>
        <p:spPr>
          <a:xfrm>
            <a:off x="7985974" y="1472897"/>
            <a:ext cx="3682652" cy="3182344"/>
          </a:xfrm>
          <a:prstGeom prst="rect">
            <a:avLst/>
          </a:prstGeom>
        </p:spPr>
      </p:pic>
      <p:sp>
        <p:nvSpPr>
          <p:cNvPr id="3" name="Content Placeholder 2">
            <a:extLst>
              <a:ext uri="{FF2B5EF4-FFF2-40B4-BE49-F238E27FC236}">
                <a16:creationId xmlns:a16="http://schemas.microsoft.com/office/drawing/2014/main" id="{978DB86F-8B25-45AA-B639-37F70FE3F616}"/>
              </a:ext>
            </a:extLst>
          </p:cNvPr>
          <p:cNvSpPr>
            <a:spLocks noGrp="1"/>
          </p:cNvSpPr>
          <p:nvPr>
            <p:ph idx="1"/>
          </p:nvPr>
        </p:nvSpPr>
        <p:spPr>
          <a:xfrm>
            <a:off x="469680" y="1950571"/>
            <a:ext cx="11029615" cy="3634486"/>
          </a:xfrm>
        </p:spPr>
        <p:txBody>
          <a:bodyPr>
            <a:normAutofit/>
          </a:bodyPr>
          <a:lstStyle/>
          <a:p>
            <a:pPr marL="0" indent="0">
              <a:buNone/>
            </a:pPr>
            <a:r>
              <a:rPr lang="en-US">
                <a:ea typeface="+mn-lt"/>
                <a:cs typeface="+mn-lt"/>
              </a:rPr>
              <a:t>Updated Propositions (Predicates): </a:t>
            </a:r>
          </a:p>
          <a:p>
            <a:pPr marL="305435" indent="-305435"/>
            <a:r>
              <a:rPr lang="en-US">
                <a:ea typeface="+mn-lt"/>
                <a:cs typeface="+mn-lt"/>
              </a:rPr>
              <a:t>F(x): means x is a Pokémon in the foe's party</a:t>
            </a:r>
          </a:p>
          <a:p>
            <a:pPr marL="305435" indent="-305435"/>
            <a:r>
              <a:rPr lang="en-US">
                <a:ea typeface="+mn-lt"/>
                <a:cs typeface="+mn-lt"/>
              </a:rPr>
              <a:t>P(x): means x is a Pokémon in the player's party</a:t>
            </a:r>
          </a:p>
          <a:p>
            <a:pPr marL="305435" indent="-305435"/>
            <a:r>
              <a:rPr lang="en-US">
                <a:ea typeface="+mn-lt"/>
                <a:cs typeface="+mn-lt"/>
              </a:rPr>
              <a:t>D(x): means x is a Pokémon that is dual typed</a:t>
            </a:r>
          </a:p>
          <a:p>
            <a:pPr marL="305435" indent="-305435"/>
            <a:r>
              <a:rPr lang="en-US"/>
              <a:t>T(y) means y is a </a:t>
            </a:r>
            <a:r>
              <a:rPr lang="en-US">
                <a:ea typeface="+mn-lt"/>
                <a:cs typeface="+mn-lt"/>
              </a:rPr>
              <a:t>Pokémon's type</a:t>
            </a:r>
            <a:endParaRPr lang="en-US"/>
          </a:p>
        </p:txBody>
      </p:sp>
      <p:pic>
        <p:nvPicPr>
          <p:cNvPr id="8" name="Picture 8" descr="A picture containing drawing&#10;&#10;Description automatically generated">
            <a:extLst>
              <a:ext uri="{FF2B5EF4-FFF2-40B4-BE49-F238E27FC236}">
                <a16:creationId xmlns:a16="http://schemas.microsoft.com/office/drawing/2014/main" id="{4180C131-3520-4194-84A3-30F5761E7A9D}"/>
              </a:ext>
            </a:extLst>
          </p:cNvPr>
          <p:cNvPicPr>
            <a:picLocks noChangeAspect="1"/>
          </p:cNvPicPr>
          <p:nvPr/>
        </p:nvPicPr>
        <p:blipFill>
          <a:blip r:embed="rId3"/>
          <a:stretch>
            <a:fillRect/>
          </a:stretch>
        </p:blipFill>
        <p:spPr>
          <a:xfrm>
            <a:off x="473243" y="695883"/>
            <a:ext cx="7224963" cy="944366"/>
          </a:xfrm>
          <a:prstGeom prst="rect">
            <a:avLst/>
          </a:prstGeom>
        </p:spPr>
      </p:pic>
      <p:pic>
        <p:nvPicPr>
          <p:cNvPr id="9" name="Picture 9" descr="Logo&#10;&#10;Description automatically generated">
            <a:extLst>
              <a:ext uri="{FF2B5EF4-FFF2-40B4-BE49-F238E27FC236}">
                <a16:creationId xmlns:a16="http://schemas.microsoft.com/office/drawing/2014/main" id="{DA9041E3-3068-4334-91B9-8909CB5781A0}"/>
              </a:ext>
            </a:extLst>
          </p:cNvPr>
          <p:cNvPicPr>
            <a:picLocks noChangeAspect="1"/>
          </p:cNvPicPr>
          <p:nvPr/>
        </p:nvPicPr>
        <p:blipFill>
          <a:blip r:embed="rId4"/>
          <a:stretch>
            <a:fillRect/>
          </a:stretch>
        </p:blipFill>
        <p:spPr>
          <a:xfrm>
            <a:off x="5030272" y="3146285"/>
            <a:ext cx="3641722" cy="3631283"/>
          </a:xfrm>
          <a:prstGeom prst="rect">
            <a:avLst/>
          </a:prstGeom>
        </p:spPr>
      </p:pic>
    </p:spTree>
    <p:extLst>
      <p:ext uri="{BB962C8B-B14F-4D97-AF65-F5344CB8AC3E}">
        <p14:creationId xmlns:p14="http://schemas.microsoft.com/office/powerpoint/2010/main" val="266126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78DB86F-8B25-45AA-B639-37F70FE3F616}"/>
              </a:ext>
            </a:extLst>
          </p:cNvPr>
          <p:cNvSpPr>
            <a:spLocks noGrp="1"/>
          </p:cNvSpPr>
          <p:nvPr>
            <p:ph idx="1"/>
          </p:nvPr>
        </p:nvSpPr>
        <p:spPr>
          <a:xfrm>
            <a:off x="618363" y="1915846"/>
            <a:ext cx="11029615" cy="4598478"/>
          </a:xfrm>
        </p:spPr>
        <p:txBody>
          <a:bodyPr vert="horz" lIns="91440" tIns="45720" rIns="91440" bIns="45720" rtlCol="0" anchor="ctr">
            <a:noAutofit/>
          </a:bodyPr>
          <a:lstStyle/>
          <a:p>
            <a:pPr marL="0" indent="0">
              <a:buNone/>
            </a:pPr>
            <a:r>
              <a:rPr lang="en-US" sz="1400">
                <a:ea typeface="+mn-lt"/>
                <a:cs typeface="+mn-lt"/>
              </a:rPr>
              <a:t>Updated Constraints</a:t>
            </a:r>
          </a:p>
          <a:p>
            <a:pPr marL="305435" indent="-305435"/>
            <a:r>
              <a:rPr lang="en-US" sz="1400">
                <a:ea typeface="+mn-lt"/>
                <a:cs typeface="+mn-lt"/>
              </a:rPr>
              <a:t>∃yT(y) ∧ ∃zT(z) → ∀xD(x)</a:t>
            </a:r>
          </a:p>
          <a:p>
            <a:pPr marL="629920" lvl="1" indent="-305435"/>
            <a:r>
              <a:rPr lang="en-US">
                <a:ea typeface="+mn-lt"/>
                <a:cs typeface="+mn-lt"/>
              </a:rPr>
              <a:t>Pokémon with two types are dual typed</a:t>
            </a:r>
            <a:endParaRPr lang="en-US"/>
          </a:p>
          <a:p>
            <a:pPr marL="305435" indent="-305435"/>
            <a:r>
              <a:rPr lang="en-US" sz="1400">
                <a:ea typeface="+mn-lt"/>
                <a:cs typeface="+mn-lt"/>
              </a:rPr>
              <a:t>( ∃xF(x) ∧ ∃yT(y) ) ∨ (∃x( F(x) ∧ D(x) ) )</a:t>
            </a:r>
          </a:p>
          <a:p>
            <a:pPr marL="629920" lvl="1" indent="-305435"/>
            <a:r>
              <a:rPr lang="en-US">
                <a:ea typeface="+mn-lt"/>
                <a:cs typeface="+mn-lt"/>
              </a:rPr>
              <a:t>There exists some Pokémon in the foe's party that has some type or is dual typed</a:t>
            </a:r>
            <a:endParaRPr lang="en-US"/>
          </a:p>
          <a:p>
            <a:pPr marL="305435" indent="-305435"/>
            <a:r>
              <a:rPr lang="en-US" sz="1400">
                <a:ea typeface="+mn-lt"/>
                <a:cs typeface="+mn-lt"/>
              </a:rPr>
              <a:t>∃xP(x)</a:t>
            </a:r>
          </a:p>
          <a:p>
            <a:pPr marL="629920" lvl="1" indent="-305435"/>
            <a:r>
              <a:rPr lang="en-US">
                <a:ea typeface="+mn-lt"/>
                <a:cs typeface="+mn-lt"/>
              </a:rPr>
              <a:t>There exists some Pokémon in the player's party </a:t>
            </a:r>
          </a:p>
          <a:p>
            <a:pPr marL="305435" indent="-305435">
              <a:buFont typeface="'Wingdings 2',Sans-Serif" panose="05020102010507070707" pitchFamily="18" charset="2"/>
            </a:pPr>
            <a:r>
              <a:rPr lang="en-US" sz="1400">
                <a:ea typeface="+mn-lt"/>
                <a:cs typeface="+mn-lt"/>
              </a:rPr>
              <a:t>∀yT(y) → ∀zT(z)</a:t>
            </a:r>
          </a:p>
          <a:p>
            <a:pPr marL="629920" lvl="1" indent="-305435">
              <a:buFont typeface="'Wingdings 2',Sans-Serif" panose="05020102010507070707" pitchFamily="18" charset="2"/>
            </a:pPr>
            <a:r>
              <a:rPr lang="en-US">
                <a:ea typeface="+mn-lt"/>
                <a:cs typeface="+mn-lt"/>
              </a:rPr>
              <a:t>For all Pokémon of type y, type z is single effective against it</a:t>
            </a:r>
          </a:p>
          <a:p>
            <a:pPr marL="305435" indent="-305435">
              <a:buFont typeface="'Wingdings 2',Sans-Serif" panose="05020102010507070707" pitchFamily="18" charset="2"/>
            </a:pPr>
            <a:r>
              <a:rPr lang="en-US" sz="1400">
                <a:ea typeface="+mn-lt"/>
                <a:cs typeface="+mn-lt"/>
              </a:rPr>
              <a:t>( ∀yT(y) ∧ ∀zT(z) ) → ∀wT(w)</a:t>
            </a:r>
          </a:p>
          <a:p>
            <a:pPr marL="629920" lvl="1" indent="-305435">
              <a:buFont typeface="'Wingdings 2',Sans-Serif" panose="05020102010507070707" pitchFamily="18" charset="2"/>
            </a:pPr>
            <a:r>
              <a:rPr lang="en-US">
                <a:ea typeface="+mn-lt"/>
                <a:cs typeface="+mn-lt"/>
              </a:rPr>
              <a:t>For all Pokémon of type y, type w is double effective against it</a:t>
            </a:r>
          </a:p>
          <a:p>
            <a:pPr marL="305435" indent="-305435">
              <a:buFont typeface="'Wingdings 2',Sans-Serif" panose="05020102010507070707" pitchFamily="18" charset="2"/>
            </a:pPr>
            <a:r>
              <a:rPr lang="en-US" sz="1400">
                <a:ea typeface="+mn-lt"/>
                <a:cs typeface="+mn-lt"/>
              </a:rPr>
              <a:t>∃xP(x) ∧ ∃wT(w)</a:t>
            </a:r>
          </a:p>
          <a:p>
            <a:pPr marL="629920" lvl="1" indent="-305435">
              <a:buFont typeface="'Wingdings 2',Sans-Serif" panose="05020102010507070707" pitchFamily="18" charset="2"/>
            </a:pPr>
            <a:r>
              <a:rPr lang="en-US">
                <a:ea typeface="+mn-lt"/>
                <a:cs typeface="+mn-lt"/>
              </a:rPr>
              <a:t>There exists some Pokemon in the player's party that is the optimal type</a:t>
            </a:r>
            <a:endParaRPr lang="en-US"/>
          </a:p>
        </p:txBody>
      </p:sp>
      <p:pic>
        <p:nvPicPr>
          <p:cNvPr id="4" name="Picture 4" descr="A close up of a logo&#10;&#10;Description automatically generated">
            <a:extLst>
              <a:ext uri="{FF2B5EF4-FFF2-40B4-BE49-F238E27FC236}">
                <a16:creationId xmlns:a16="http://schemas.microsoft.com/office/drawing/2014/main" id="{09EB0E16-1E3A-4207-A5E9-86FF700C1272}"/>
              </a:ext>
            </a:extLst>
          </p:cNvPr>
          <p:cNvPicPr>
            <a:picLocks noChangeAspect="1"/>
          </p:cNvPicPr>
          <p:nvPr/>
        </p:nvPicPr>
        <p:blipFill>
          <a:blip r:embed="rId2"/>
          <a:stretch>
            <a:fillRect/>
          </a:stretch>
        </p:blipFill>
        <p:spPr>
          <a:xfrm>
            <a:off x="7227089" y="1712614"/>
            <a:ext cx="4962906" cy="4962906"/>
          </a:xfrm>
          <a:prstGeom prst="rect">
            <a:avLst/>
          </a:prstGeom>
        </p:spPr>
      </p:pic>
      <p:pic>
        <p:nvPicPr>
          <p:cNvPr id="7" name="Picture 8" descr="A picture containing drawing&#10;&#10;Description automatically generated">
            <a:extLst>
              <a:ext uri="{FF2B5EF4-FFF2-40B4-BE49-F238E27FC236}">
                <a16:creationId xmlns:a16="http://schemas.microsoft.com/office/drawing/2014/main" id="{D28F3916-1646-4594-8165-3DEAC7946932}"/>
              </a:ext>
            </a:extLst>
          </p:cNvPr>
          <p:cNvPicPr>
            <a:picLocks noChangeAspect="1"/>
          </p:cNvPicPr>
          <p:nvPr/>
        </p:nvPicPr>
        <p:blipFill>
          <a:blip r:embed="rId3"/>
          <a:stretch>
            <a:fillRect/>
          </a:stretch>
        </p:blipFill>
        <p:spPr>
          <a:xfrm>
            <a:off x="473243" y="695883"/>
            <a:ext cx="7224963" cy="944366"/>
          </a:xfrm>
          <a:prstGeom prst="rect">
            <a:avLst/>
          </a:prstGeom>
        </p:spPr>
      </p:pic>
    </p:spTree>
    <p:extLst>
      <p:ext uri="{BB962C8B-B14F-4D97-AF65-F5344CB8AC3E}">
        <p14:creationId xmlns:p14="http://schemas.microsoft.com/office/powerpoint/2010/main" val="2079660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96996"/>
            <a:ext cx="3703320" cy="640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3" name="Picture 3" descr="A close up of a device&#10;&#10;Description automatically generated">
            <a:extLst>
              <a:ext uri="{FF2B5EF4-FFF2-40B4-BE49-F238E27FC236}">
                <a16:creationId xmlns:a16="http://schemas.microsoft.com/office/drawing/2014/main" id="{F7900E49-0246-45B3-8D87-D067C1FBAFAC}"/>
              </a:ext>
            </a:extLst>
          </p:cNvPr>
          <p:cNvPicPr>
            <a:picLocks noChangeAspect="1"/>
          </p:cNvPicPr>
          <p:nvPr/>
        </p:nvPicPr>
        <p:blipFill rotWithShape="1">
          <a:blip r:embed="rId3"/>
          <a:srcRect l="31804" t="31097" r="26911" b="32317"/>
          <a:stretch/>
        </p:blipFill>
        <p:spPr>
          <a:xfrm>
            <a:off x="3828893" y="2924114"/>
            <a:ext cx="1132518" cy="1003614"/>
          </a:xfrm>
          <a:prstGeom prst="rect">
            <a:avLst/>
          </a:prstGeom>
        </p:spPr>
      </p:pic>
      <p:pic>
        <p:nvPicPr>
          <p:cNvPr id="4" name="Picture 4" descr="A picture containing logo&#10;&#10;Description automatically generated">
            <a:extLst>
              <a:ext uri="{FF2B5EF4-FFF2-40B4-BE49-F238E27FC236}">
                <a16:creationId xmlns:a16="http://schemas.microsoft.com/office/drawing/2014/main" id="{8B41BDAA-219F-4775-A88E-9828363EED2A}"/>
              </a:ext>
            </a:extLst>
          </p:cNvPr>
          <p:cNvPicPr>
            <a:picLocks noChangeAspect="1"/>
          </p:cNvPicPr>
          <p:nvPr/>
        </p:nvPicPr>
        <p:blipFill rotWithShape="1">
          <a:blip r:embed="rId4"/>
          <a:srcRect l="29052" t="29268" r="26605" b="30793"/>
          <a:stretch/>
        </p:blipFill>
        <p:spPr>
          <a:xfrm>
            <a:off x="4716498" y="2882245"/>
            <a:ext cx="1216408" cy="1095613"/>
          </a:xfrm>
          <a:prstGeom prst="rect">
            <a:avLst/>
          </a:prstGeom>
        </p:spPr>
      </p:pic>
      <p:pic>
        <p:nvPicPr>
          <p:cNvPr id="5" name="Picture 6" descr="Graphical user interface, application&#10;&#10;Description automatically generated">
            <a:extLst>
              <a:ext uri="{FF2B5EF4-FFF2-40B4-BE49-F238E27FC236}">
                <a16:creationId xmlns:a16="http://schemas.microsoft.com/office/drawing/2014/main" id="{04B5CFAE-EA89-464B-8BCB-E005FC68B6D5}"/>
              </a:ext>
            </a:extLst>
          </p:cNvPr>
          <p:cNvPicPr>
            <a:picLocks noChangeAspect="1"/>
          </p:cNvPicPr>
          <p:nvPr/>
        </p:nvPicPr>
        <p:blipFill rotWithShape="1">
          <a:blip r:embed="rId5"/>
          <a:srcRect l="33724" t="29725" r="33462" b="30107"/>
          <a:stretch/>
        </p:blipFill>
        <p:spPr>
          <a:xfrm>
            <a:off x="5732031" y="2878058"/>
            <a:ext cx="900152" cy="1101884"/>
          </a:xfrm>
          <a:prstGeom prst="rect">
            <a:avLst/>
          </a:prstGeom>
        </p:spPr>
      </p:pic>
      <p:pic>
        <p:nvPicPr>
          <p:cNvPr id="2" name="Online Media 1" title="Pokémon Theme Song (Music Video)">
            <a:hlinkClick r:id="" action="ppaction://media"/>
            <a:extLst>
              <a:ext uri="{FF2B5EF4-FFF2-40B4-BE49-F238E27FC236}">
                <a16:creationId xmlns:a16="http://schemas.microsoft.com/office/drawing/2014/main" id="{489BBB3B-9405-4E9C-8F5E-8D932763DDCB}"/>
              </a:ext>
            </a:extLst>
          </p:cNvPr>
          <p:cNvPicPr>
            <a:picLocks noRot="1" noChangeAspect="1"/>
          </p:cNvPicPr>
          <p:nvPr>
            <a:videoFile r:link="rId1"/>
          </p:nvPr>
        </p:nvPicPr>
        <p:blipFill>
          <a:blip r:embed="rId6"/>
          <a:stretch>
            <a:fillRect/>
          </a:stretch>
        </p:blipFill>
        <p:spPr>
          <a:xfrm>
            <a:off x="7827198" y="2408682"/>
            <a:ext cx="2300338" cy="1724004"/>
          </a:xfrm>
          <a:prstGeom prst="rect">
            <a:avLst/>
          </a:prstGeom>
        </p:spPr>
      </p:pic>
    </p:spTree>
    <p:extLst>
      <p:ext uri="{BB962C8B-B14F-4D97-AF65-F5344CB8AC3E}">
        <p14:creationId xmlns:p14="http://schemas.microsoft.com/office/powerpoint/2010/main" val="36533970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DividendVTI">
  <a:themeElements>
    <a:clrScheme name="AnalogousFromLightSeed_2SEEDS">
      <a:dk1>
        <a:srgbClr val="000000"/>
      </a:dk1>
      <a:lt1>
        <a:srgbClr val="FFFFFF"/>
      </a:lt1>
      <a:dk2>
        <a:srgbClr val="412724"/>
      </a:dk2>
      <a:lt2>
        <a:srgbClr val="E8E4E2"/>
      </a:lt2>
      <a:accent1>
        <a:srgbClr val="7FA5BA"/>
      </a:accent1>
      <a:accent2>
        <a:srgbClr val="80A9A6"/>
      </a:accent2>
      <a:accent3>
        <a:srgbClr val="96A2C6"/>
      </a:accent3>
      <a:accent4>
        <a:srgbClr val="BA857F"/>
      </a:accent4>
      <a:accent5>
        <a:srgbClr val="B99C7E"/>
      </a:accent5>
      <a:accent6>
        <a:srgbClr val="A7A372"/>
      </a:accent6>
      <a:hlink>
        <a:srgbClr val="A7765D"/>
      </a:hlink>
      <a:folHlink>
        <a:srgbClr val="7F7F7F"/>
      </a:folHlink>
    </a:clrScheme>
    <a:fontScheme name="Dividend">
      <a:majorFont>
        <a:latin typeface="Century School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9</Slides>
  <Notes>1</Notes>
  <HiddenSlides>0</HiddenSlide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DividendVTI</vt:lpstr>
      <vt:lpstr>17: Optimal battle strategy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ID}: {Project Title}</dc:title>
  <dc:creator>Christian Muise</dc:creator>
  <cp:revision>10</cp:revision>
  <dcterms:created xsi:type="dcterms:W3CDTF">2020-08-25T19:16:42Z</dcterms:created>
  <dcterms:modified xsi:type="dcterms:W3CDTF">2020-11-02T01:35:31Z</dcterms:modified>
</cp:coreProperties>
</file>

<file path=docProps/thumbnail.jpeg>
</file>